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53" r:id="rId1"/>
  </p:sldMasterIdLst>
  <p:sldIdLst>
    <p:sldId id="256" r:id="rId2"/>
    <p:sldId id="267" r:id="rId3"/>
    <p:sldId id="268" r:id="rId4"/>
    <p:sldId id="257" r:id="rId5"/>
    <p:sldId id="266" r:id="rId6"/>
    <p:sldId id="270" r:id="rId7"/>
    <p:sldId id="262" r:id="rId8"/>
    <p:sldId id="269" r:id="rId9"/>
    <p:sldId id="283" r:id="rId10"/>
    <p:sldId id="285" r:id="rId11"/>
    <p:sldId id="263" r:id="rId12"/>
    <p:sldId id="264" r:id="rId13"/>
    <p:sldId id="265" r:id="rId14"/>
    <p:sldId id="284" r:id="rId15"/>
    <p:sldId id="274" r:id="rId16"/>
    <p:sldId id="286" r:id="rId17"/>
    <p:sldId id="272" r:id="rId18"/>
    <p:sldId id="288" r:id="rId19"/>
    <p:sldId id="287" r:id="rId20"/>
    <p:sldId id="289" r:id="rId21"/>
    <p:sldId id="292" r:id="rId22"/>
    <p:sldId id="291" r:id="rId23"/>
    <p:sldId id="258" r:id="rId24"/>
    <p:sldId id="282" r:id="rId25"/>
    <p:sldId id="271" r:id="rId26"/>
    <p:sldId id="273" r:id="rId27"/>
    <p:sldId id="279" r:id="rId28"/>
    <p:sldId id="280" r:id="rId29"/>
    <p:sldId id="281" r:id="rId30"/>
    <p:sldId id="276" r:id="rId31"/>
    <p:sldId id="259" r:id="rId32"/>
    <p:sldId id="260" r:id="rId33"/>
    <p:sldId id="261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e antonini" initials="da" lastIdx="0" clrIdx="0">
    <p:extLst>
      <p:ext uri="{19B8F6BF-5375-455C-9EA6-DF929625EA0E}">
        <p15:presenceInfo xmlns:p15="http://schemas.microsoft.com/office/powerpoint/2012/main" userId="b8468aa46484df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Stile medio 3 - 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02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29/04/2019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986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29/04/2019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2878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29/04/2019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9116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29/04/2019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07605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29/04/2019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859743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29/04/2019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62943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29/04/2019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6057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29/04/2019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4746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29/04/2019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0690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29/04/2019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7528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29/04/2019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2219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29/04/2019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4045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29/04/2019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7298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29/04/2019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2806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29/04/2019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2201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753C-DC78-4171-87C7-3BA36F3B288A}" type="datetimeFigureOut">
              <a:rPr lang="it-IT" smtClean="0"/>
              <a:t>29/04/2019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6176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7753C-DC78-4171-87C7-3BA36F3B288A}" type="datetimeFigureOut">
              <a:rPr lang="it-IT" smtClean="0"/>
              <a:t>29/04/2019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D69BBE3-BB0D-4B25-9BF0-BEC6268944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5846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4" r:id="rId1"/>
    <p:sldLayoutId id="2147484155" r:id="rId2"/>
    <p:sldLayoutId id="2147484156" r:id="rId3"/>
    <p:sldLayoutId id="2147484157" r:id="rId4"/>
    <p:sldLayoutId id="2147484158" r:id="rId5"/>
    <p:sldLayoutId id="2147484159" r:id="rId6"/>
    <p:sldLayoutId id="2147484160" r:id="rId7"/>
    <p:sldLayoutId id="2147484161" r:id="rId8"/>
    <p:sldLayoutId id="2147484162" r:id="rId9"/>
    <p:sldLayoutId id="2147484163" r:id="rId10"/>
    <p:sldLayoutId id="2147484164" r:id="rId11"/>
    <p:sldLayoutId id="2147484165" r:id="rId12"/>
    <p:sldLayoutId id="2147484166" r:id="rId13"/>
    <p:sldLayoutId id="2147484167" r:id="rId14"/>
    <p:sldLayoutId id="2147484168" r:id="rId15"/>
    <p:sldLayoutId id="214748416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l.wikipedia.org/wiki/Arduino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.wikipedia.org/wiki/Raspberry_Pi" TargetMode="Externa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1934752F-EEE0-43D0-A201-61CA86D548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07597" y="3680268"/>
            <a:ext cx="2576805" cy="1619926"/>
          </a:xfrm>
        </p:spPr>
        <p:txBody>
          <a:bodyPr>
            <a:normAutofit/>
          </a:bodyPr>
          <a:lstStyle/>
          <a:p>
            <a:pPr algn="l"/>
            <a:r>
              <a:rPr lang="it-IT" dirty="0">
                <a:solidFill>
                  <a:schemeClr val="tx1"/>
                </a:solidFill>
                <a:latin typeface="Arial Rounded MT Bold" panose="020F0704030504030204" pitchFamily="34" charset="0"/>
              </a:rPr>
              <a:t>Alfano Emanuele</a:t>
            </a:r>
          </a:p>
          <a:p>
            <a:pPr algn="l"/>
            <a:r>
              <a:rPr lang="it-IT" dirty="0">
                <a:solidFill>
                  <a:schemeClr val="tx1"/>
                </a:solidFill>
                <a:latin typeface="Arial Rounded MT Bold" panose="020F0704030504030204" pitchFamily="34" charset="0"/>
              </a:rPr>
              <a:t>Angeloni Ilaria</a:t>
            </a:r>
          </a:p>
          <a:p>
            <a:pPr algn="l"/>
            <a:r>
              <a:rPr lang="it-IT" dirty="0">
                <a:solidFill>
                  <a:schemeClr val="tx1"/>
                </a:solidFill>
                <a:latin typeface="Arial Rounded MT Bold" panose="020F0704030504030204" pitchFamily="34" charset="0"/>
              </a:rPr>
              <a:t>Antonini Davide</a:t>
            </a:r>
          </a:p>
          <a:p>
            <a:pPr algn="l"/>
            <a:r>
              <a:rPr lang="it-IT" dirty="0">
                <a:solidFill>
                  <a:schemeClr val="tx1"/>
                </a:solidFill>
                <a:latin typeface="Arial Rounded MT Bold" panose="020F0704030504030204" pitchFamily="34" charset="0"/>
              </a:rPr>
              <a:t>Cosentini Alessandro</a:t>
            </a:r>
          </a:p>
          <a:p>
            <a:pPr algn="l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175198D-8639-481F-99C4-B539078C7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3436" y="1179146"/>
            <a:ext cx="6380480" cy="3002662"/>
          </a:xfrm>
        </p:spPr>
        <p:txBody>
          <a:bodyPr>
            <a:normAutofit/>
          </a:bodyPr>
          <a:lstStyle/>
          <a:p>
            <a:pPr algn="ctr"/>
            <a:r>
              <a:rPr lang="it-IT" sz="4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Controlli Automatici</a:t>
            </a:r>
            <a:br>
              <a:rPr lang="it-IT" sz="4400" dirty="0">
                <a:solidFill>
                  <a:schemeClr val="tx1"/>
                </a:solidFill>
                <a:latin typeface="Arial Rounded MT Bold" panose="020F0704030504030204" pitchFamily="34" charset="0"/>
              </a:rPr>
            </a:br>
            <a:r>
              <a:rPr lang="it-IT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A.A. 2018-2019</a:t>
            </a:r>
            <a:r>
              <a:rPr lang="it-IT" sz="4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/>
            </a:r>
            <a:br>
              <a:rPr lang="it-IT" sz="4400" dirty="0">
                <a:solidFill>
                  <a:schemeClr val="tx1"/>
                </a:solidFill>
                <a:latin typeface="Arial Rounded MT Bold" panose="020F0704030504030204" pitchFamily="34" charset="0"/>
              </a:rPr>
            </a:br>
            <a:r>
              <a:rPr lang="it-IT" sz="48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Robot Antropomorfo</a:t>
            </a:r>
            <a:r>
              <a:rPr lang="it-IT" sz="4400" dirty="0">
                <a:solidFill>
                  <a:schemeClr val="tx1"/>
                </a:solidFill>
              </a:rPr>
              <a:t/>
            </a:r>
            <a:br>
              <a:rPr lang="it-IT" sz="4400" dirty="0">
                <a:solidFill>
                  <a:schemeClr val="tx1"/>
                </a:solidFill>
              </a:rPr>
            </a:br>
            <a:endParaRPr lang="it-IT" sz="4400" dirty="0">
              <a:solidFill>
                <a:schemeClr val="tx1"/>
              </a:solidFill>
            </a:endParaRPr>
          </a:p>
        </p:txBody>
      </p:sp>
      <p:sp>
        <p:nvSpPr>
          <p:cNvPr id="8" name="Isosceles Triangle 9">
            <a:extLst>
              <a:ext uri="{FF2B5EF4-FFF2-40B4-BE49-F238E27FC236}">
                <a16:creationId xmlns:a16="http://schemas.microsoft.com/office/drawing/2014/main" id="{AA330523-F25B-4007-B3E5-ABB5637D16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B4B4A2A-6F60-456F-A305-785D390D3A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8" t="7385" r="11151" b="6147"/>
          <a:stretch/>
        </p:blipFill>
        <p:spPr>
          <a:xfrm>
            <a:off x="717525" y="1179146"/>
            <a:ext cx="3789681" cy="4225973"/>
          </a:xfrm>
          <a:prstGeom prst="rect">
            <a:avLst/>
          </a:prstGeom>
        </p:spPr>
      </p:pic>
      <p:sp>
        <p:nvSpPr>
          <p:cNvPr id="19" name="Sottotitolo 2">
            <a:extLst>
              <a:ext uri="{FF2B5EF4-FFF2-40B4-BE49-F238E27FC236}">
                <a16:creationId xmlns:a16="http://schemas.microsoft.com/office/drawing/2014/main" id="{12C36742-E2D2-42E0-B5BA-CAEA609C28EB}"/>
              </a:ext>
            </a:extLst>
          </p:cNvPr>
          <p:cNvSpPr txBox="1">
            <a:spLocks/>
          </p:cNvSpPr>
          <p:nvPr/>
        </p:nvSpPr>
        <p:spPr>
          <a:xfrm>
            <a:off x="7368877" y="3680268"/>
            <a:ext cx="3450565" cy="23446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it-IT" sz="18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Del Papa Nicolò</a:t>
            </a:r>
          </a:p>
          <a:p>
            <a:pPr lvl="1" algn="l"/>
            <a:r>
              <a:rPr lang="it-IT" sz="18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Di Vincenzo Fabio</a:t>
            </a:r>
          </a:p>
          <a:p>
            <a:pPr lvl="1" algn="l"/>
            <a:r>
              <a:rPr lang="it-IT" sz="18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Ferrò Francesco</a:t>
            </a:r>
          </a:p>
          <a:p>
            <a:pPr lvl="1" algn="l"/>
            <a:r>
              <a:rPr lang="it-IT" sz="18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Menichelli Alberto</a:t>
            </a:r>
          </a:p>
          <a:p>
            <a:pPr algn="l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2555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9362"/>
          </a:xfrm>
        </p:spPr>
        <p:txBody>
          <a:bodyPr/>
          <a:lstStyle/>
          <a:p>
            <a:r>
              <a:rPr lang="it-IT" dirty="0" smtClean="0"/>
              <a:t>Logica di comando del Software</a:t>
            </a:r>
            <a:endParaRPr lang="it-IT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868101" y="1388962"/>
            <a:ext cx="8692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Durante lo svolgimento del codice, nel </a:t>
            </a:r>
            <a:r>
              <a:rPr lang="it-IT" dirty="0" err="1" smtClean="0"/>
              <a:t>loop</a:t>
            </a:r>
            <a:r>
              <a:rPr lang="it-IT" dirty="0" smtClean="0"/>
              <a:t> ogni volta viene chiamato per ogni motore </a:t>
            </a:r>
            <a:r>
              <a:rPr lang="it-IT" dirty="0"/>
              <a:t>il metodo: </a:t>
            </a:r>
            <a:r>
              <a:rPr lang="it-IT" b="1" dirty="0" err="1">
                <a:solidFill>
                  <a:srgbClr val="FF0000"/>
                </a:solidFill>
              </a:rPr>
              <a:t>void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updateMot</a:t>
            </a:r>
            <a:r>
              <a:rPr lang="it-IT" b="1" dirty="0" smtClean="0">
                <a:solidFill>
                  <a:srgbClr val="FF0000"/>
                </a:solidFill>
              </a:rPr>
              <a:t>();</a:t>
            </a:r>
          </a:p>
          <a:p>
            <a:r>
              <a:rPr lang="it-IT" dirty="0"/>
              <a:t>È lui il </a:t>
            </a:r>
            <a:r>
              <a:rPr lang="it-IT" dirty="0" smtClean="0"/>
              <a:t>responsabile di far evolvere la macchina a stati che ogni comando innesca,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101" y="2312292"/>
            <a:ext cx="4953965" cy="4459353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6470249" y="2639028"/>
            <a:ext cx="33450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Con questa semplice cascata, i comandi più «pericolosi», possono rimanere per poco tempo, a meno che non sia desiderata la loro continuazione e chiamato nuovamente il metodo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25125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DEAFD1-8FA9-4CFB-A8B0-2EA334524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5855"/>
          </a:xfrm>
        </p:spPr>
        <p:txBody>
          <a:bodyPr/>
          <a:lstStyle/>
          <a:p>
            <a:r>
              <a:rPr lang="it-IT" dirty="0"/>
              <a:t>Sensore di Corrente: ACS712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6FF007B-9E0F-4524-B6AE-3C5EBDD98A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1385455"/>
            <a:ext cx="9054733" cy="3440247"/>
          </a:xfr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9768FB0E-AF31-4311-9687-0B5A3DB28272}"/>
              </a:ext>
            </a:extLst>
          </p:cNvPr>
          <p:cNvSpPr txBox="1">
            <a:spLocks/>
          </p:cNvSpPr>
          <p:nvPr/>
        </p:nvSpPr>
        <p:spPr>
          <a:xfrm>
            <a:off x="255799" y="4143086"/>
            <a:ext cx="4719869" cy="2658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Utilizza un </a:t>
            </a:r>
            <a:r>
              <a:rPr lang="it-IT" b="1" u="sng" dirty="0"/>
              <a:t>sensore Hall</a:t>
            </a:r>
            <a:r>
              <a:rPr lang="it-IT" b="1" dirty="0"/>
              <a:t> </a:t>
            </a:r>
            <a:r>
              <a:rPr lang="it-IT" dirty="0"/>
              <a:t>per misurare la corrente direttamente</a:t>
            </a:r>
          </a:p>
          <a:p>
            <a:r>
              <a:rPr lang="it-IT" dirty="0"/>
              <a:t>La resistenza interna è molto piccola (meno di 1.2 </a:t>
            </a:r>
            <a:r>
              <a:rPr lang="it-IT" dirty="0" err="1"/>
              <a:t>mΩ</a:t>
            </a:r>
            <a:r>
              <a:rPr lang="it-IT" dirty="0"/>
              <a:t>)</a:t>
            </a:r>
          </a:p>
          <a:p>
            <a:r>
              <a:rPr lang="it-IT" dirty="0"/>
              <a:t>Una sensibilità di uscita di 185 </a:t>
            </a:r>
            <a:r>
              <a:rPr lang="it-IT" dirty="0" err="1"/>
              <a:t>mV</a:t>
            </a:r>
            <a:r>
              <a:rPr lang="it-IT" dirty="0"/>
              <a:t>/A</a:t>
            </a:r>
          </a:p>
          <a:p>
            <a:r>
              <a:rPr lang="it-IT" dirty="0"/>
              <a:t>Disaccoppiamento elettrico tra corrente di potenza e lettura della corrente</a:t>
            </a:r>
          </a:p>
        </p:txBody>
      </p:sp>
    </p:spTree>
    <p:extLst>
      <p:ext uri="{BB962C8B-B14F-4D97-AF65-F5344CB8AC3E}">
        <p14:creationId xmlns:p14="http://schemas.microsoft.com/office/powerpoint/2010/main" val="2456173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1097"/>
            <a:ext cx="11419840" cy="608693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FFAF2CB-05BC-4586-8494-222665CEF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34" y="111760"/>
            <a:ext cx="4227175" cy="651164"/>
          </a:xfrm>
        </p:spPr>
        <p:txBody>
          <a:bodyPr/>
          <a:lstStyle/>
          <a:p>
            <a:r>
              <a:rPr lang="it-IT" dirty="0"/>
              <a:t>Schema a blocchi:</a:t>
            </a:r>
          </a:p>
        </p:txBody>
      </p:sp>
    </p:spTree>
    <p:extLst>
      <p:ext uri="{BB962C8B-B14F-4D97-AF65-F5344CB8AC3E}">
        <p14:creationId xmlns:p14="http://schemas.microsoft.com/office/powerpoint/2010/main" val="2134843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49AE4A-128A-4E55-B3FB-D46BA2FB7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28070"/>
            <a:ext cx="6416193" cy="660400"/>
          </a:xfrm>
        </p:spPr>
        <p:txBody>
          <a:bodyPr/>
          <a:lstStyle/>
          <a:p>
            <a:r>
              <a:rPr lang="it-IT" dirty="0"/>
              <a:t>Comportamento da Datasheet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C1A2FAE-8244-4591-873E-DBC2264F23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740" y="3036870"/>
            <a:ext cx="5317698" cy="3416621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029FBE9-B421-42C8-A99D-9170640A1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41" y="1464379"/>
            <a:ext cx="5089714" cy="359673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6DE8E38-B5DB-4AFE-81F3-DBAB8DAAC0FF}"/>
              </a:ext>
            </a:extLst>
          </p:cNvPr>
          <p:cNvSpPr txBox="1"/>
          <p:nvPr/>
        </p:nvSpPr>
        <p:spPr>
          <a:xfrm>
            <a:off x="677334" y="5237018"/>
            <a:ext cx="43934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Notare la linearità al variare della temperatura</a:t>
            </a:r>
          </a:p>
          <a:p>
            <a:r>
              <a:rPr lang="it-IT" u="sng" dirty="0"/>
              <a:t>Nota bene</a:t>
            </a:r>
            <a:r>
              <a:rPr lang="it-IT" dirty="0"/>
              <a:t>: 0 A è a 2.5 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33730D7-A3C5-413A-B31D-B55585564C64}"/>
                  </a:ext>
                </a:extLst>
              </p:cNvPr>
              <p:cNvSpPr txBox="1"/>
              <p:nvPr/>
            </p:nvSpPr>
            <p:spPr>
              <a:xfrm>
                <a:off x="5681397" y="1288470"/>
                <a:ext cx="2096471" cy="5575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𝑟𝑒𝑎𝑑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  <m: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𝐴𝐷𝐶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1024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0,185</m:t>
                          </m:r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33730D7-A3C5-413A-B31D-B55585564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397" y="1288470"/>
                <a:ext cx="2096471" cy="5575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69CDCA26-30AB-4299-9378-E8EBD6F9D3AD}"/>
                  </a:ext>
                </a:extLst>
              </p:cNvPr>
              <p:cNvSpPr txBox="1"/>
              <p:nvPr/>
            </p:nvSpPr>
            <p:spPr>
              <a:xfrm>
                <a:off x="5681397" y="1948870"/>
                <a:ext cx="2718949" cy="6040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𝐴𝐷𝐶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𝑟𝑒𝑎𝑑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1024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0,185</m:t>
                          </m:r>
                        </m:num>
                        <m:den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69CDCA26-30AB-4299-9378-E8EBD6F9D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397" y="1948870"/>
                <a:ext cx="2718949" cy="6040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F7D13B0-B4C3-4FBF-828C-B40043F3899B}"/>
                  </a:ext>
                </a:extLst>
              </p:cNvPr>
              <p:cNvSpPr txBox="1"/>
              <p:nvPr/>
            </p:nvSpPr>
            <p:spPr>
              <a:xfrm>
                <a:off x="8528050" y="1144937"/>
                <a:ext cx="3663950" cy="140224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it-IT" sz="1400" b="0" dirty="0"/>
                  <a:t>Leggenda: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𝑣𝑜𝑙𝑡𝑎𝑔𝑔𝑖𝑜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𝑑𝑖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𝑟𝑖𝑓𝑒𝑟𝑖𝑚𝑒𝑛𝑡𝑜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𝑑𝑒𝑙</m:t>
                      </m:r>
                      <m:sSup>
                        <m:sSupPr>
                          <m:ctrlPr>
                            <a:rPr lang="it-IT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𝐴𝐷𝐶</m:t>
                      </m:r>
                    </m:oMath>
                  </m:oMathPara>
                </a14:m>
                <a:endParaRPr lang="it-IT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𝐴𝐷𝐶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𝑣𝑎𝑙𝑜𝑟𝑒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𝑙𝑒𝑡𝑡𝑜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𝑑𝑎𝑙</m:t>
                      </m:r>
                      <m:sSup>
                        <m:sSupPr>
                          <m:ctrlPr>
                            <a:rPr lang="it-IT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𝐴𝐷𝐶</m:t>
                      </m:r>
                    </m:oMath>
                  </m:oMathPara>
                </a14:m>
                <a:endParaRPr lang="it-IT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𝑟𝑒𝑎𝑑</m:t>
                          </m:r>
                        </m:sub>
                      </m:sSub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𝑐𝑜𝑟𝑟𝑒𝑛𝑡𝑒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𝑒𝑛𝑡𝑟𝑎𝑛𝑡𝑒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𝑛𝑒𝑙</m:t>
                      </m:r>
                      <m:sSup>
                        <m:sSupPr>
                          <m:ctrlPr>
                            <a:rPr lang="it-IT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𝐴𝐶𝑆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712</m:t>
                      </m:r>
                    </m:oMath>
                  </m:oMathPara>
                </a14:m>
                <a:endParaRPr lang="it-IT" sz="1400" dirty="0"/>
              </a:p>
              <a:p>
                <a:r>
                  <a:rPr lang="it-IT" sz="1400" dirty="0"/>
                  <a:t>0,185 è la sensibilità dell’ACS712</a:t>
                </a:r>
              </a:p>
              <a:p>
                <a:r>
                  <a:rPr lang="it-IT" sz="1400" dirty="0"/>
                  <a:t>1024 è il fondo scala di un ADC da 10 bit</a:t>
                </a:r>
              </a:p>
            </p:txBody>
          </p:sp>
        </mc:Choice>
        <mc:Fallback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F7D13B0-B4C3-4FBF-828C-B40043F38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50" y="1144937"/>
                <a:ext cx="3663950" cy="1402243"/>
              </a:xfrm>
              <a:prstGeom prst="rect">
                <a:avLst/>
              </a:prstGeom>
              <a:blipFill>
                <a:blip r:embed="rId6"/>
                <a:stretch>
                  <a:fillRect l="-331" t="-858" b="-214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393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0" y="1417320"/>
            <a:ext cx="51970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Caratteristiche Principali: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FF0000"/>
                </a:solidFill>
              </a:rPr>
              <a:t>10-bit </a:t>
            </a:r>
            <a:r>
              <a:rPr lang="it-IT" b="1" dirty="0" err="1">
                <a:solidFill>
                  <a:srgbClr val="FF0000"/>
                </a:solidFill>
              </a:rPr>
              <a:t>Resolution</a:t>
            </a:r>
            <a:endParaRPr lang="it-IT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13</a:t>
            </a:r>
            <a:r>
              <a:rPr lang="el-GR" dirty="0"/>
              <a:t>μ</a:t>
            </a:r>
            <a:r>
              <a:rPr lang="it-IT" dirty="0"/>
              <a:t>s - 260</a:t>
            </a:r>
            <a:r>
              <a:rPr lang="el-GR" dirty="0"/>
              <a:t>μ</a:t>
            </a:r>
            <a:r>
              <a:rPr lang="it-IT" dirty="0"/>
              <a:t>s Conversion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16 </a:t>
            </a:r>
            <a:r>
              <a:rPr lang="it-IT" dirty="0" err="1"/>
              <a:t>Multiplexed</a:t>
            </a:r>
            <a:r>
              <a:rPr lang="it-IT" dirty="0"/>
              <a:t> Single </a:t>
            </a:r>
            <a:r>
              <a:rPr lang="it-IT" dirty="0" err="1"/>
              <a:t>Ended</a:t>
            </a:r>
            <a:r>
              <a:rPr lang="it-IT" dirty="0"/>
              <a:t> Input </a:t>
            </a:r>
            <a:r>
              <a:rPr lang="it-IT" dirty="0" err="1"/>
              <a:t>Channels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smtClean="0">
                <a:solidFill>
                  <a:srgbClr val="FF0000"/>
                </a:solidFill>
              </a:rPr>
              <a:t>14 </a:t>
            </a:r>
            <a:r>
              <a:rPr lang="it-IT" b="1" dirty="0" err="1">
                <a:solidFill>
                  <a:srgbClr val="FF0000"/>
                </a:solidFill>
              </a:rPr>
              <a:t>Differential</a:t>
            </a:r>
            <a:r>
              <a:rPr lang="it-IT" b="1" dirty="0">
                <a:solidFill>
                  <a:srgbClr val="FF0000"/>
                </a:solidFill>
              </a:rPr>
              <a:t> input </a:t>
            </a:r>
            <a:r>
              <a:rPr lang="it-IT" b="1" dirty="0" err="1">
                <a:solidFill>
                  <a:srgbClr val="FF0000"/>
                </a:solidFill>
              </a:rPr>
              <a:t>channels</a:t>
            </a:r>
            <a:endParaRPr lang="it-IT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4 </a:t>
            </a:r>
            <a:r>
              <a:rPr lang="it-IT" dirty="0" err="1"/>
              <a:t>Differential</a:t>
            </a:r>
            <a:r>
              <a:rPr lang="it-IT" dirty="0"/>
              <a:t> Input </a:t>
            </a:r>
            <a:r>
              <a:rPr lang="it-IT" dirty="0" err="1"/>
              <a:t>Channels</a:t>
            </a:r>
            <a:r>
              <a:rPr lang="it-IT" dirty="0"/>
              <a:t> with Optional Gain of 10× and 200×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0V </a:t>
            </a:r>
            <a:r>
              <a:rPr lang="it-IT" dirty="0"/>
              <a:t>- VCC ADC Input Voltage </a:t>
            </a:r>
            <a:r>
              <a:rPr lang="it-IT" dirty="0" err="1"/>
              <a:t>Range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smtClean="0">
                <a:solidFill>
                  <a:srgbClr val="FF0000"/>
                </a:solidFill>
              </a:rPr>
              <a:t>2.7V </a:t>
            </a:r>
            <a:r>
              <a:rPr lang="it-IT" b="1" dirty="0">
                <a:solidFill>
                  <a:srgbClr val="FF0000"/>
                </a:solidFill>
              </a:rPr>
              <a:t>- VCC </a:t>
            </a:r>
            <a:r>
              <a:rPr lang="it-IT" b="1" dirty="0" err="1">
                <a:solidFill>
                  <a:srgbClr val="FF0000"/>
                </a:solidFill>
              </a:rPr>
              <a:t>Differential</a:t>
            </a:r>
            <a:r>
              <a:rPr lang="it-IT" b="1" dirty="0">
                <a:solidFill>
                  <a:srgbClr val="FF0000"/>
                </a:solidFill>
              </a:rPr>
              <a:t> ADC Voltage </a:t>
            </a:r>
            <a:r>
              <a:rPr lang="it-IT" b="1" dirty="0" err="1">
                <a:solidFill>
                  <a:srgbClr val="FF0000"/>
                </a:solidFill>
              </a:rPr>
              <a:t>Range</a:t>
            </a:r>
            <a:endParaRPr lang="it-IT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Selectable</a:t>
            </a:r>
            <a:r>
              <a:rPr lang="it-IT" dirty="0" smtClean="0"/>
              <a:t> </a:t>
            </a:r>
            <a:r>
              <a:rPr lang="it-IT" dirty="0"/>
              <a:t>2.56V or 1.1V ADC Reference Voltage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smtClean="0">
                <a:solidFill>
                  <a:srgbClr val="FF0000"/>
                </a:solidFill>
              </a:rPr>
              <a:t>Free </a:t>
            </a:r>
            <a:r>
              <a:rPr lang="it-IT" b="1" dirty="0" err="1">
                <a:solidFill>
                  <a:srgbClr val="FF0000"/>
                </a:solidFill>
              </a:rPr>
              <a:t>Running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dirty="0"/>
              <a:t>or Single Conversion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smtClean="0">
                <a:solidFill>
                  <a:srgbClr val="FF0000"/>
                </a:solidFill>
              </a:rPr>
              <a:t>Interrupt </a:t>
            </a:r>
            <a:r>
              <a:rPr lang="it-IT" b="1" dirty="0">
                <a:solidFill>
                  <a:srgbClr val="FF0000"/>
                </a:solidFill>
              </a:rPr>
              <a:t>on ADC Conversion Complete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Sleep</a:t>
            </a:r>
            <a:r>
              <a:rPr lang="it-IT" dirty="0" smtClean="0"/>
              <a:t> </a:t>
            </a:r>
            <a:r>
              <a:rPr lang="it-IT" dirty="0"/>
              <a:t>Mode </a:t>
            </a:r>
            <a:r>
              <a:rPr lang="it-IT" dirty="0" err="1"/>
              <a:t>Noise</a:t>
            </a:r>
            <a:r>
              <a:rPr lang="it-IT" dirty="0"/>
              <a:t> </a:t>
            </a:r>
            <a:r>
              <a:rPr lang="it-IT" dirty="0" err="1"/>
              <a:t>Canceler</a:t>
            </a:r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924" y="814816"/>
            <a:ext cx="7110076" cy="604318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07720"/>
          </a:xfrm>
        </p:spPr>
        <p:txBody>
          <a:bodyPr/>
          <a:lstStyle/>
          <a:p>
            <a:r>
              <a:rPr lang="it-IT" dirty="0" smtClean="0"/>
              <a:t>ADC dell’ATMEGA 2560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68865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089" y="4004841"/>
            <a:ext cx="6108912" cy="285315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03FB23B-C7DD-4059-AF59-F9671576F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Setup Per leggere la corrente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D428DF9-1DAD-4E8B-9BD7-DDC2C87CA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270000"/>
            <a:ext cx="10388063" cy="341774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 smtClean="0"/>
              <a:t>Visti i valori molto piccoli descritti precedentemente, il comparatore interno è stato impostato con le seguenti caratteristiche:</a:t>
            </a:r>
          </a:p>
          <a:p>
            <a:r>
              <a:rPr lang="it-IT" dirty="0"/>
              <a:t>1.1V Interni </a:t>
            </a:r>
            <a:r>
              <a:rPr lang="it-IT" dirty="0" smtClean="0"/>
              <a:t>Arduino</a:t>
            </a:r>
          </a:p>
          <a:p>
            <a:r>
              <a:rPr lang="it-IT" dirty="0" smtClean="0"/>
              <a:t>Pin </a:t>
            </a:r>
            <a:r>
              <a:rPr lang="it-IT" dirty="0"/>
              <a:t>da A0:A6 per input </a:t>
            </a:r>
            <a:r>
              <a:rPr lang="it-IT" dirty="0" smtClean="0"/>
              <a:t>analogico</a:t>
            </a:r>
            <a:endParaRPr lang="it-IT" dirty="0" smtClean="0"/>
          </a:p>
          <a:p>
            <a:r>
              <a:rPr lang="it-IT" dirty="0" smtClean="0"/>
              <a:t>Modalità </a:t>
            </a:r>
            <a:r>
              <a:rPr lang="it-IT" dirty="0"/>
              <a:t>di free </a:t>
            </a:r>
            <a:r>
              <a:rPr lang="it-IT" dirty="0" err="1" smtClean="0"/>
              <a:t>running</a:t>
            </a:r>
            <a:r>
              <a:rPr lang="it-IT" dirty="0" smtClean="0"/>
              <a:t> </a:t>
            </a:r>
          </a:p>
          <a:p>
            <a:pPr marL="457200" lvl="1" indent="0">
              <a:buNone/>
            </a:pPr>
            <a:r>
              <a:rPr lang="it-IT" dirty="0" smtClean="0"/>
              <a:t>Finita una conversione inizia immediatamente la successiva, minimizzando i tempi</a:t>
            </a:r>
          </a:p>
          <a:p>
            <a:r>
              <a:rPr lang="it-IT" dirty="0" err="1" smtClean="0"/>
              <a:t>Prescaler</a:t>
            </a:r>
            <a:r>
              <a:rPr lang="it-IT" dirty="0" smtClean="0"/>
              <a:t> </a:t>
            </a:r>
            <a:r>
              <a:rPr lang="it-IT" dirty="0"/>
              <a:t>a 1/128 Clock </a:t>
            </a:r>
            <a:endParaRPr lang="it-IT" dirty="0" smtClean="0"/>
          </a:p>
          <a:p>
            <a:pPr marL="457200" lvl="1" indent="0">
              <a:buNone/>
            </a:pPr>
            <a:r>
              <a:rPr lang="it-IT" dirty="0" smtClean="0"/>
              <a:t>per </a:t>
            </a:r>
            <a:r>
              <a:rPr lang="it-IT" dirty="0"/>
              <a:t>dare 125Khz di clock </a:t>
            </a:r>
            <a:r>
              <a:rPr lang="it-IT" dirty="0" smtClean="0"/>
              <a:t>all’ADC, </a:t>
            </a:r>
            <a:r>
              <a:rPr lang="it-IT" dirty="0"/>
              <a:t>da datasheet </a:t>
            </a:r>
            <a:r>
              <a:rPr lang="it-IT" dirty="0" smtClean="0"/>
              <a:t>deve essere tra 50khz e 200khz</a:t>
            </a:r>
          </a:p>
          <a:p>
            <a:r>
              <a:rPr lang="it-IT" b="1" i="1" dirty="0" smtClean="0">
                <a:solidFill>
                  <a:srgbClr val="FF0000"/>
                </a:solidFill>
              </a:rPr>
              <a:t>Lettura differenziale</a:t>
            </a:r>
          </a:p>
          <a:p>
            <a:r>
              <a:rPr lang="it-IT" dirty="0" smtClean="0"/>
              <a:t>Gestione in Interrupt</a:t>
            </a:r>
            <a:endParaRPr lang="it-IT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677331" y="4687747"/>
            <a:ext cx="5405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Grazie a questa struttura è possibile: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Ottenere una </a:t>
            </a:r>
            <a:r>
              <a:rPr lang="it-IT" dirty="0"/>
              <a:t>misura ogni 112us ~ </a:t>
            </a:r>
            <a:r>
              <a:rPr lang="it-IT" dirty="0" smtClean="0"/>
              <a:t>8,9Khz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Diviso per i 6 sensori sono ~ 1,5Khz per sensore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09504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Lettura Differenziale</a:t>
            </a:r>
            <a:endParaRPr lang="it-IT" dirty="0"/>
          </a:p>
        </p:txBody>
      </p:sp>
      <p:pic>
        <p:nvPicPr>
          <p:cNvPr id="1026" name="Picture 2" descr="Immagine correl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911" y="2502060"/>
            <a:ext cx="7598089" cy="391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677334" y="2785370"/>
            <a:ext cx="39165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Nel nostro caso accanto all'Arduino Mega è presente un piccolo trimmer.</a:t>
            </a:r>
          </a:p>
          <a:p>
            <a:r>
              <a:rPr lang="it-IT" dirty="0" smtClean="0"/>
              <a:t>Esso permette di scegliere la soglia di sottrazione, in questa maniera si riporta «Virtualmente» a 0 la tensione annullando la continua della lettura</a:t>
            </a:r>
            <a:endParaRPr lang="it-IT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677334" y="1464570"/>
            <a:ext cx="99658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Come detto prima nell’uscita dei sensori di corrente, lo 0A si trova a 2,5V.</a:t>
            </a:r>
          </a:p>
          <a:p>
            <a:r>
              <a:rPr lang="it-IT" dirty="0"/>
              <a:t>Per leggere con la maggiore risoluzione possibile la già flebile tensione, si sfrutta una proprietà interessante degli ADC dell’</a:t>
            </a:r>
            <a:r>
              <a:rPr lang="it-IT" dirty="0" err="1"/>
              <a:t>Atmega</a:t>
            </a:r>
            <a:r>
              <a:rPr lang="it-IT" dirty="0"/>
              <a:t> 2560:</a:t>
            </a:r>
          </a:p>
          <a:p>
            <a:r>
              <a:rPr lang="it-IT" dirty="0"/>
              <a:t>La lettura differenziale: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41752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3BF6E-2F44-419F-87F9-C3169C3C5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Encoder &amp; MicroSwitch</a:t>
            </a:r>
            <a:endParaRPr lang="it-IT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677334" y="1179576"/>
            <a:ext cx="7385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Per leggere i passi dei motori dello </a:t>
            </a:r>
            <a:r>
              <a:rPr lang="it-IT" dirty="0"/>
              <a:t>S</a:t>
            </a:r>
            <a:r>
              <a:rPr lang="it-IT" dirty="0" smtClean="0"/>
              <a:t>corbot, e attuare un controllo, risulta necessario usare degli encoder.</a:t>
            </a:r>
          </a:p>
          <a:p>
            <a:r>
              <a:rPr lang="it-IT" dirty="0" smtClean="0"/>
              <a:t>Nel nostro caso sono già Prè-esistenti dentro tutti i motori e sono ottici.</a:t>
            </a:r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275" y="3385733"/>
            <a:ext cx="3934374" cy="3067478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187" y="1179576"/>
            <a:ext cx="3943900" cy="2057687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379905"/>
            <a:ext cx="3858163" cy="34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38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3BF6E-2F44-419F-87F9-C3169C3C5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Encoder &amp; MicroSwitch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39" y="1199360"/>
            <a:ext cx="8659433" cy="56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93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3BF6E-2F44-419F-87F9-C3169C3C5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Encoder &amp; </a:t>
            </a:r>
            <a:r>
              <a:rPr lang="it-IT" b="1" u="sng" dirty="0"/>
              <a:t>MicroSwitch</a:t>
            </a:r>
            <a:endParaRPr lang="it-IT" b="1" u="sng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718" y="1782464"/>
            <a:ext cx="7407282" cy="300254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30" y="1688947"/>
            <a:ext cx="3762900" cy="3096057"/>
          </a:xfrm>
          <a:prstGeom prst="rect">
            <a:avLst/>
          </a:prstGeom>
        </p:spPr>
      </p:pic>
      <p:sp>
        <p:nvSpPr>
          <p:cNvPr id="4" name="Ovale 3"/>
          <p:cNvSpPr/>
          <p:nvPr/>
        </p:nvSpPr>
        <p:spPr>
          <a:xfrm>
            <a:off x="1133856" y="1930400"/>
            <a:ext cx="2670048" cy="200152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/>
          <p:cNvSpPr txBox="1"/>
          <p:nvPr/>
        </p:nvSpPr>
        <p:spPr>
          <a:xfrm>
            <a:off x="587430" y="4895065"/>
            <a:ext cx="3694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Per scoprire delle posizioni ASSOLUTE, vengono invece utilizzati dei MicroSwitch,</a:t>
            </a:r>
            <a:endParaRPr lang="it-IT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4784718" y="4710399"/>
            <a:ext cx="49079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La rete PULL-UP dei vari sensori</a:t>
            </a:r>
          </a:p>
          <a:p>
            <a:endParaRPr lang="it-IT" dirty="0"/>
          </a:p>
          <a:p>
            <a:r>
              <a:rPr lang="it-IT" dirty="0" smtClean="0"/>
              <a:t>Nel nostro caso abbiamo attivato una funzione dell’</a:t>
            </a:r>
            <a:r>
              <a:rPr lang="it-IT" dirty="0" err="1"/>
              <a:t>A</a:t>
            </a:r>
            <a:r>
              <a:rPr lang="it-IT" dirty="0" err="1" smtClean="0"/>
              <a:t>tmega</a:t>
            </a:r>
            <a:r>
              <a:rPr lang="it-IT" dirty="0" smtClean="0"/>
              <a:t>, e la rete pull-up è già attivata dentro il microcontrollore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3611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24C9F0-BEB1-40F7-8BA5-4EE1A9A52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17" y="80019"/>
            <a:ext cx="5349827" cy="715209"/>
          </a:xfrm>
        </p:spPr>
        <p:txBody>
          <a:bodyPr/>
          <a:lstStyle/>
          <a:p>
            <a:pPr algn="ctr"/>
            <a:r>
              <a:rPr lang="it-IT" dirty="0"/>
              <a:t>Cosa abbiamo fatto: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0B477F73-A545-4A21-BD35-82102A141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658" y="214103"/>
            <a:ext cx="4140000" cy="5247809"/>
          </a:xfrm>
        </p:spPr>
      </p:pic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C2C0BD8B-548E-4767-A691-E86683FF842A}"/>
              </a:ext>
            </a:extLst>
          </p:cNvPr>
          <p:cNvSpPr/>
          <p:nvPr/>
        </p:nvSpPr>
        <p:spPr>
          <a:xfrm>
            <a:off x="4587992" y="2242803"/>
            <a:ext cx="2005666" cy="1995055"/>
          </a:xfrm>
          <a:prstGeom prst="rightArrow">
            <a:avLst>
              <a:gd name="adj1" fmla="val 51018"/>
              <a:gd name="adj2" fmla="val 393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Abbiamo </a:t>
            </a:r>
            <a:r>
              <a:rPr lang="it-IT" dirty="0" smtClean="0"/>
              <a:t>creato</a:t>
            </a:r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BE972CF-4BED-406A-A733-FE17CABDB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17" y="968537"/>
            <a:ext cx="4140000" cy="462300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382398E-D013-4A6E-B093-E444E30CC974}"/>
              </a:ext>
            </a:extLst>
          </p:cNvPr>
          <p:cNvSpPr txBox="1"/>
          <p:nvPr/>
        </p:nvSpPr>
        <p:spPr>
          <a:xfrm>
            <a:off x="332595" y="5685433"/>
            <a:ext cx="40559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Alimentatore ingombrante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Controllo basico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Lavoro non parallelo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Potenze limitate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CAB3D95-A371-482D-B62D-A0CAF2D46246}"/>
              </a:ext>
            </a:extLst>
          </p:cNvPr>
          <p:cNvSpPr txBox="1"/>
          <p:nvPr/>
        </p:nvSpPr>
        <p:spPr>
          <a:xfrm>
            <a:off x="5821680" y="5577212"/>
            <a:ext cx="6182765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Tutto il sistema </a:t>
            </a:r>
            <a:r>
              <a:rPr lang="it-IT" dirty="0" smtClean="0"/>
              <a:t>grande quanto </a:t>
            </a:r>
            <a:r>
              <a:rPr lang="it-IT" dirty="0" smtClean="0"/>
              <a:t>il </a:t>
            </a:r>
            <a:r>
              <a:rPr lang="it-IT" dirty="0" smtClean="0"/>
              <a:t>vecchio </a:t>
            </a:r>
            <a:r>
              <a:rPr lang="it-IT" dirty="0"/>
              <a:t>alimentatore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Controllo </a:t>
            </a:r>
            <a:r>
              <a:rPr lang="it-IT" dirty="0" smtClean="0"/>
              <a:t>parallelo dei motori e sensori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Encoder </a:t>
            </a:r>
            <a:r>
              <a:rPr lang="it-IT" dirty="0" smtClean="0"/>
              <a:t>senza perdita dati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Salvataggio impostazioni sul driver</a:t>
            </a:r>
          </a:p>
        </p:txBody>
      </p:sp>
    </p:spTree>
    <p:extLst>
      <p:ext uri="{BB962C8B-B14F-4D97-AF65-F5344CB8AC3E}">
        <p14:creationId xmlns:p14="http://schemas.microsoft.com/office/powerpoint/2010/main" val="51849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3BF6E-2F44-419F-87F9-C3169C3C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9503"/>
          </a:xfrm>
        </p:spPr>
        <p:txBody>
          <a:bodyPr/>
          <a:lstStyle/>
          <a:p>
            <a:r>
              <a:rPr lang="it-IT" dirty="0"/>
              <a:t>Encoder &amp; MicroSwitch</a:t>
            </a:r>
            <a:endParaRPr lang="it-IT" dirty="0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808" y="423914"/>
            <a:ext cx="6422192" cy="4544769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677334" y="1172805"/>
            <a:ext cx="50924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/>
              <a:t>Tutti i pin degli encoder raggiungono dei pin PCINT: </a:t>
            </a:r>
            <a:r>
              <a:rPr lang="it-IT" sz="1600" b="1" u="sng" dirty="0" smtClean="0"/>
              <a:t>Pin Interrupt Change</a:t>
            </a:r>
          </a:p>
          <a:p>
            <a:endParaRPr lang="it-IT" sz="1600" dirty="0"/>
          </a:p>
          <a:p>
            <a:r>
              <a:rPr lang="it-IT" sz="1600" dirty="0" smtClean="0"/>
              <a:t>La caratteristica di questi pin è che appena uno di loro cambia il suo stato, viene chiamata una routine di gestione.</a:t>
            </a:r>
          </a:p>
          <a:p>
            <a:endParaRPr lang="it-IT" sz="1600" dirty="0"/>
          </a:p>
          <a:p>
            <a:r>
              <a:rPr lang="it-IT" sz="1600" dirty="0" smtClean="0"/>
              <a:t>Nel nostro caso andiamo a leggere lo stato di tutti i pin contemporaneamente e lo salviamo in un </a:t>
            </a:r>
            <a:br>
              <a:rPr lang="it-IT" sz="1600" dirty="0" smtClean="0"/>
            </a:br>
            <a:r>
              <a:rPr lang="it-IT" sz="1600" i="1" dirty="0" smtClean="0"/>
              <a:t>BUFFER CIRCOLARE</a:t>
            </a:r>
            <a:r>
              <a:rPr lang="it-IT" sz="1600" dirty="0" smtClean="0"/>
              <a:t>.</a:t>
            </a:r>
          </a:p>
          <a:p>
            <a:r>
              <a:rPr lang="it-IT" sz="1600" b="1" i="1" dirty="0" smtClean="0"/>
              <a:t>NOTA BENE, i valori non vengono elaborati immediatamente</a:t>
            </a:r>
            <a:endParaRPr lang="it-IT" sz="1600" b="1" i="1" dirty="0"/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52" y="5154369"/>
            <a:ext cx="4171840" cy="717035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442" y="3991193"/>
            <a:ext cx="3422110" cy="27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88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3BF6E-2F44-419F-87F9-C3169C3C5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Encoder &amp; MicroSwitch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54" y="1226407"/>
            <a:ext cx="10884746" cy="5509673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6648320" y="3326228"/>
            <a:ext cx="5086480" cy="34163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 smtClean="0"/>
              <a:t>All’interno del </a:t>
            </a:r>
            <a:r>
              <a:rPr lang="it-IT" dirty="0" err="1" smtClean="0"/>
              <a:t>loop</a:t>
            </a:r>
            <a:r>
              <a:rPr lang="it-IT" dirty="0" smtClean="0"/>
              <a:t>, in ogni ciclo viene elaborata tutta la coda accumulata durante la gestione delle altre routine tramite questo algoritmo </a:t>
            </a:r>
            <a:r>
              <a:rPr lang="it-IT" dirty="0" smtClean="0">
                <a:sym typeface="Wingdings" panose="05000000000000000000" pitchFamily="2" charset="2"/>
              </a:rPr>
              <a:t></a:t>
            </a:r>
            <a:endParaRPr lang="it-IT" dirty="0" smtClean="0"/>
          </a:p>
          <a:p>
            <a:endParaRPr lang="it-IT" dirty="0"/>
          </a:p>
          <a:p>
            <a:r>
              <a:rPr lang="it-IT" dirty="0" smtClean="0"/>
              <a:t>Per elaborare tutti e 6 gli Encoder impiega: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~186 </a:t>
            </a:r>
            <a:r>
              <a:rPr lang="it-IT" dirty="0"/>
              <a:t>c</a:t>
            </a:r>
            <a:r>
              <a:rPr lang="it-IT" dirty="0" smtClean="0"/>
              <a:t>olpi di Clock (~80KHz)</a:t>
            </a:r>
          </a:p>
          <a:p>
            <a:r>
              <a:rPr lang="it-IT" dirty="0" smtClean="0"/>
              <a:t>Quindi la frequenza massima di arrivo è lievemente inferiore dovendo gestire le altre routine, approssimiamo circa a 65KHz per stare in sicurezza</a:t>
            </a:r>
          </a:p>
          <a:p>
            <a:r>
              <a:rPr lang="it-IT" dirty="0" smtClean="0"/>
              <a:t>Noi non superiamo i 2 KHz a Encoder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5215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3BF6E-2F44-419F-87F9-C3169C3C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294" y="193040"/>
            <a:ext cx="5012266" cy="1320800"/>
          </a:xfrm>
        </p:spPr>
        <p:txBody>
          <a:bodyPr/>
          <a:lstStyle/>
          <a:p>
            <a:r>
              <a:rPr lang="it-IT" dirty="0"/>
              <a:t>Encoder &amp; MicroSwitch</a:t>
            </a:r>
            <a:endParaRPr lang="it-IT" dirty="0"/>
          </a:p>
        </p:txBody>
      </p:sp>
      <p:pic>
        <p:nvPicPr>
          <p:cNvPr id="4" name="homm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5280" y="193040"/>
            <a:ext cx="3705014" cy="6586691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4287520" y="1016000"/>
            <a:ext cx="5821680" cy="535531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 smtClean="0"/>
              <a:t>La strategia di </a:t>
            </a:r>
            <a:r>
              <a:rPr lang="it-IT" dirty="0" err="1"/>
              <a:t>H</a:t>
            </a:r>
            <a:r>
              <a:rPr lang="it-IT" dirty="0" err="1" smtClean="0"/>
              <a:t>omming</a:t>
            </a:r>
            <a:r>
              <a:rPr lang="it-IT" dirty="0" smtClean="0"/>
              <a:t> consiste nel muovere singolarmente i motori fino a trovare i MicroSwitch della home.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Si inizia con l’avambraccio che sale cercando la home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Successivamente inizia la ricerca il gomito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Polso e pinza hanno i motori a </a:t>
            </a:r>
            <a:r>
              <a:rPr lang="it-IT" b="1" i="1" dirty="0" smtClean="0"/>
              <a:t>controllo differenziale</a:t>
            </a:r>
            <a:r>
              <a:rPr lang="it-IT" dirty="0" smtClean="0"/>
              <a:t>, vanno per tanto cercati insieme: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 smtClean="0"/>
              <a:t>Si cerca la home del ROLL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 smtClean="0"/>
              <a:t>Si cerca la home del PITCH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Trovata questa PSEUDO HOME, viene </a:t>
            </a:r>
            <a:r>
              <a:rPr lang="it-IT" dirty="0" err="1" smtClean="0"/>
              <a:t>ri</a:t>
            </a:r>
            <a:r>
              <a:rPr lang="it-IT" dirty="0" smtClean="0"/>
              <a:t>-eseguito il ciclo, per garantire che la posizione raggiunta sia vera e non influenzata dagli spostamenti degli altri link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Viene cercata la home della base</a:t>
            </a:r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r>
              <a:rPr lang="it-IT" dirty="0" smtClean="0"/>
              <a:t>Al termine tutti gli encoder vengono messi a 0 e la procedura è terminata.</a:t>
            </a:r>
          </a:p>
          <a:p>
            <a:pPr marL="342900" indent="-342900">
              <a:buFont typeface="+mj-lt"/>
              <a:buAutoNum type="arabicPeriod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402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16E3BD-E80D-4905-A372-1DE243FDE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90600"/>
          </a:xfrm>
        </p:spPr>
        <p:txBody>
          <a:bodyPr>
            <a:normAutofit/>
          </a:bodyPr>
          <a:lstStyle/>
          <a:p>
            <a:r>
              <a:rPr lang="it-IT" dirty="0" smtClean="0"/>
              <a:t>Comunicazione </a:t>
            </a:r>
            <a:r>
              <a:rPr lang="it-IT" dirty="0"/>
              <a:t>Arduino e </a:t>
            </a:r>
            <a:r>
              <a:rPr lang="it-IT" dirty="0" err="1"/>
              <a:t>Raspberry</a:t>
            </a:r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805C7DBF-F97D-44F9-9A3C-9CF78BC21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677334" y="1980276"/>
            <a:ext cx="4187736" cy="285115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0993628-4A4A-41A8-A501-C9720F88B4E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5"/>
              </a:ext>
            </a:extLst>
          </a:blip>
          <a:stretch>
            <a:fillRect/>
          </a:stretch>
        </p:blipFill>
        <p:spPr>
          <a:xfrm>
            <a:off x="7417432" y="1600200"/>
            <a:ext cx="3035937" cy="3835400"/>
          </a:xfrm>
          <a:prstGeom prst="rect">
            <a:avLst/>
          </a:prstGeom>
        </p:spPr>
      </p:pic>
      <p:sp>
        <p:nvSpPr>
          <p:cNvPr id="3" name="Freccia bidirezionale orizzontale 2"/>
          <p:cNvSpPr/>
          <p:nvPr/>
        </p:nvSpPr>
        <p:spPr>
          <a:xfrm>
            <a:off x="4961240" y="2942863"/>
            <a:ext cx="2269519" cy="92597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SPI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3752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16E3BD-E80D-4905-A372-1DE243FDE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90600"/>
          </a:xfrm>
        </p:spPr>
        <p:txBody>
          <a:bodyPr>
            <a:normAutofit/>
          </a:bodyPr>
          <a:lstStyle/>
          <a:p>
            <a:r>
              <a:rPr lang="it-IT" dirty="0"/>
              <a:t>Software Arduino e </a:t>
            </a:r>
            <a:r>
              <a:rPr lang="it-IT" dirty="0" err="1" smtClean="0"/>
              <a:t>Raspberry</a:t>
            </a:r>
            <a:r>
              <a:rPr lang="it-IT" dirty="0" smtClean="0"/>
              <a:t> </a:t>
            </a:r>
            <a:r>
              <a:rPr lang="it-IT" dirty="0" err="1" smtClean="0"/>
              <a:t>Pi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F57D83A-1C53-4D65-B864-3809E70B3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1" t="48679" r="42264" b="19620"/>
          <a:stretch/>
        </p:blipFill>
        <p:spPr>
          <a:xfrm>
            <a:off x="2455334" y="1351281"/>
            <a:ext cx="5672666" cy="5110479"/>
          </a:xfrm>
        </p:spPr>
      </p:pic>
    </p:spTree>
    <p:extLst>
      <p:ext uri="{BB962C8B-B14F-4D97-AF65-F5344CB8AC3E}">
        <p14:creationId xmlns:p14="http://schemas.microsoft.com/office/powerpoint/2010/main" val="3132894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13F6B431-DCEF-4883-B5AA-E10C6CEF6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333499"/>
            <a:ext cx="8987366" cy="5360259"/>
          </a:xfr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A07382C2-4D72-4913-AD32-A1B6DB9A8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3900"/>
          </a:xfrm>
        </p:spPr>
        <p:txBody>
          <a:bodyPr/>
          <a:lstStyle/>
          <a:p>
            <a:r>
              <a:rPr lang="it-IT" dirty="0"/>
              <a:t>Software Arduino e </a:t>
            </a:r>
            <a:r>
              <a:rPr lang="it-IT" dirty="0" err="1"/>
              <a:t>Raspberry</a:t>
            </a:r>
            <a:endParaRPr lang="it-IT" dirty="0"/>
          </a:p>
        </p:txBody>
      </p:sp>
      <p:sp>
        <p:nvSpPr>
          <p:cNvPr id="2" name="Rettangolo 1"/>
          <p:cNvSpPr/>
          <p:nvPr/>
        </p:nvSpPr>
        <p:spPr>
          <a:xfrm>
            <a:off x="4429760" y="3931920"/>
            <a:ext cx="2367280" cy="883920"/>
          </a:xfrm>
          <a:prstGeom prst="rect">
            <a:avLst/>
          </a:prstGeom>
          <a:noFill/>
          <a:ln w="762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7752080" y="4429760"/>
            <a:ext cx="1818640" cy="304800"/>
          </a:xfrm>
          <a:prstGeom prst="rect">
            <a:avLst/>
          </a:prstGeom>
          <a:noFill/>
          <a:ln w="762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7231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07B95F-47DD-4729-BCE4-3CCFFA4F4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SPI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DAAF171D-E987-4F21-8F12-604461EF3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634" y="1027833"/>
            <a:ext cx="5723466" cy="5220567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0E0143B-2894-464F-BC4F-C3EC096C9966}"/>
              </a:ext>
            </a:extLst>
          </p:cNvPr>
          <p:cNvSpPr txBox="1"/>
          <p:nvPr/>
        </p:nvSpPr>
        <p:spPr>
          <a:xfrm>
            <a:off x="304800" y="1625160"/>
            <a:ext cx="548216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SPI è una connessione full duplex sincrona, ovvero i due interlocutori parlano contemporaneamente e con la stessa lunghezza di dati alla velocità imposta dal master (nel nostro caso il </a:t>
            </a:r>
            <a:r>
              <a:rPr lang="it-IT" dirty="0" err="1"/>
              <a:t>raspberry</a:t>
            </a:r>
            <a:r>
              <a:rPr lang="it-IT" dirty="0"/>
              <a:t> </a:t>
            </a:r>
            <a:r>
              <a:rPr lang="it-IT" dirty="0" err="1"/>
              <a:t>pi</a:t>
            </a:r>
            <a:r>
              <a:rPr lang="it-IT" dirty="0"/>
              <a:t>)</a:t>
            </a:r>
          </a:p>
          <a:p>
            <a:r>
              <a:rPr lang="it-IT" dirty="0"/>
              <a:t>Il significato dei pin è: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MISO = Master In Slave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MOSI = Master Out Slave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SCK = Clock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SS = Slave Select</a:t>
            </a:r>
          </a:p>
          <a:p>
            <a:r>
              <a:rPr lang="it-IT" dirty="0"/>
              <a:t>Il dispositivo è in grado di generare interrupt quando viene completata una trasmissione (8 bit)</a:t>
            </a:r>
          </a:p>
          <a:p>
            <a:r>
              <a:rPr lang="it-IT" dirty="0"/>
              <a:t>Il nostro lavoro è consistito nel progettare un protocollo in cui il primo byte indica il tipo di pacchetto che si vuole trasmettere e successivamente vengono inviati dati da ambo le parti</a:t>
            </a:r>
          </a:p>
        </p:txBody>
      </p:sp>
    </p:spTree>
    <p:extLst>
      <p:ext uri="{BB962C8B-B14F-4D97-AF65-F5344CB8AC3E}">
        <p14:creationId xmlns:p14="http://schemas.microsoft.com/office/powerpoint/2010/main" val="1662806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55E04A-57F3-49B3-99D3-D14FF5FAE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949266" cy="1320800"/>
          </a:xfrm>
        </p:spPr>
        <p:txBody>
          <a:bodyPr/>
          <a:lstStyle/>
          <a:p>
            <a:r>
              <a:rPr lang="it-IT" dirty="0"/>
              <a:t>Ma come funziona una comunicazione SPI?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B6992E3B-1DE0-45E3-9693-538E8CD21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44" y="1930400"/>
            <a:ext cx="4666456" cy="1866582"/>
          </a:xfr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E138D34-51F4-4F10-BD07-79FFECC94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350" y="2011203"/>
            <a:ext cx="5448300" cy="1704975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1A38113-6D70-41A1-8D22-191D115AF407}"/>
              </a:ext>
            </a:extLst>
          </p:cNvPr>
          <p:cNvSpPr txBox="1"/>
          <p:nvPr/>
        </p:nvSpPr>
        <p:spPr>
          <a:xfrm>
            <a:off x="647700" y="4064000"/>
            <a:ext cx="6235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Qui potete vedere la connessione logica che avviene tra i due dispositivi, i quali ad ogni colpo di clock del master faranno shiftare di 1 bit. Di conseguenza per ogni blocco di dati saranno necessari 8 colpi di clock.</a:t>
            </a:r>
          </a:p>
        </p:txBody>
      </p:sp>
    </p:spTree>
    <p:extLst>
      <p:ext uri="{BB962C8B-B14F-4D97-AF65-F5344CB8AC3E}">
        <p14:creationId xmlns:p14="http://schemas.microsoft.com/office/powerpoint/2010/main" val="3652269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1CE80F-EF90-47BE-B250-17CE300EA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 come funziona una comunicazione SPI?</a:t>
            </a:r>
          </a:p>
        </p:txBody>
      </p:sp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1D54FABD-136F-43B8-A779-88698A33D6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444" y="2226450"/>
            <a:ext cx="8596312" cy="3190913"/>
          </a:xfrm>
        </p:spPr>
      </p:pic>
    </p:spTree>
    <p:extLst>
      <p:ext uri="{BB962C8B-B14F-4D97-AF65-F5344CB8AC3E}">
        <p14:creationId xmlns:p14="http://schemas.microsoft.com/office/powerpoint/2010/main" val="3883456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8BECC0-EA20-4A09-ACE0-BC8DE1631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7400"/>
          </a:xfrm>
        </p:spPr>
        <p:txBody>
          <a:bodyPr/>
          <a:lstStyle/>
          <a:p>
            <a:r>
              <a:rPr lang="it-IT" dirty="0"/>
              <a:t>Cosa è stato fatto sulla </a:t>
            </a:r>
            <a:r>
              <a:rPr lang="it-IT" dirty="0" err="1"/>
              <a:t>R</a:t>
            </a:r>
            <a:r>
              <a:rPr lang="it-IT" dirty="0" err="1" smtClean="0"/>
              <a:t>aspberry</a:t>
            </a:r>
            <a:r>
              <a:rPr lang="it-IT" dirty="0" smtClean="0"/>
              <a:t> </a:t>
            </a:r>
            <a:r>
              <a:rPr lang="it-IT" dirty="0" err="1"/>
              <a:t>Pi</a:t>
            </a:r>
            <a:r>
              <a:rPr lang="it-IT" dirty="0"/>
              <a:t>?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677334" y="1265178"/>
            <a:ext cx="99263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E’ stata utilizzata la libreria di sistema &lt;</a:t>
            </a:r>
            <a:r>
              <a:rPr lang="it-IT" dirty="0" err="1"/>
              <a:t>linux</a:t>
            </a:r>
            <a:r>
              <a:rPr lang="it-IT" dirty="0"/>
              <a:t>/</a:t>
            </a:r>
            <a:r>
              <a:rPr lang="it-IT" dirty="0" err="1"/>
              <a:t>spi</a:t>
            </a:r>
            <a:r>
              <a:rPr lang="it-IT" dirty="0"/>
              <a:t>/</a:t>
            </a:r>
            <a:r>
              <a:rPr lang="it-IT" dirty="0" err="1"/>
              <a:t>spidev.h</a:t>
            </a:r>
            <a:r>
              <a:rPr lang="it-IT" dirty="0"/>
              <a:t>&gt; la quale include una gestione lato </a:t>
            </a:r>
            <a:r>
              <a:rPr lang="it-IT" dirty="0" err="1"/>
              <a:t>kernel</a:t>
            </a:r>
            <a:r>
              <a:rPr lang="it-IT" dirty="0"/>
              <a:t> della comunicazione della SPI, lasciando a noi solo il compito di impostare velocità di trasmissione, numero dei byte da inviare e </a:t>
            </a:r>
            <a:r>
              <a:rPr lang="it-IT" dirty="0" err="1"/>
              <a:t>allocamento</a:t>
            </a:r>
            <a:r>
              <a:rPr lang="it-IT" dirty="0"/>
              <a:t> della memoria</a:t>
            </a:r>
            <a:r>
              <a:rPr lang="it-IT" dirty="0" smtClean="0"/>
              <a:t>.</a:t>
            </a:r>
          </a:p>
          <a:p>
            <a:endParaRPr lang="it-IT" dirty="0"/>
          </a:p>
          <a:p>
            <a:r>
              <a:rPr lang="it-IT" dirty="0"/>
              <a:t>E’ stata scritta una libreria in C++ che può essere inclusa in un qualsiasi progetto che utilizza la nostra scheda per governare uno Scorbot</a:t>
            </a:r>
          </a:p>
          <a:p>
            <a:r>
              <a:rPr lang="it-IT" dirty="0"/>
              <a:t>La classe si occupa di mandare messaggi STANDARD all'Arduino il quale è in grado di leggerli ed </a:t>
            </a:r>
            <a:r>
              <a:rPr lang="it-IT" dirty="0" smtClean="0"/>
              <a:t>eseguirli</a:t>
            </a:r>
          </a:p>
          <a:p>
            <a:r>
              <a:rPr lang="it-IT" dirty="0"/>
              <a:t>I possibili comandi sono</a:t>
            </a:r>
            <a:r>
              <a:rPr lang="it-IT" dirty="0" smtClean="0"/>
              <a:t>:</a:t>
            </a:r>
            <a:endParaRPr lang="it-IT" dirty="0"/>
          </a:p>
        </p:txBody>
      </p:sp>
      <p:graphicFrame>
        <p:nvGraphicFramePr>
          <p:cNvPr id="7" name="Tabel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420638"/>
              </p:ext>
            </p:extLst>
          </p:nvPr>
        </p:nvGraphicFramePr>
        <p:xfrm>
          <a:off x="589281" y="4023221"/>
          <a:ext cx="11074400" cy="219456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750172">
                  <a:extLst>
                    <a:ext uri="{9D8B030D-6E8A-4147-A177-3AD203B41FA5}">
                      <a16:colId xmlns:a16="http://schemas.microsoft.com/office/drawing/2014/main" val="476261065"/>
                    </a:ext>
                  </a:extLst>
                </a:gridCol>
                <a:gridCol w="4662114">
                  <a:extLst>
                    <a:ext uri="{9D8B030D-6E8A-4147-A177-3AD203B41FA5}">
                      <a16:colId xmlns:a16="http://schemas.microsoft.com/office/drawing/2014/main" val="1308619905"/>
                    </a:ext>
                  </a:extLst>
                </a:gridCol>
                <a:gridCol w="4662114">
                  <a:extLst>
                    <a:ext uri="{9D8B030D-6E8A-4147-A177-3AD203B41FA5}">
                      <a16:colId xmlns:a16="http://schemas.microsoft.com/office/drawing/2014/main" val="31279096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it-IT" dirty="0" smtClean="0"/>
                        <a:t>Comando</a:t>
                      </a:r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 smtClean="0"/>
                        <a:t>Raspberry</a:t>
                      </a:r>
                      <a:r>
                        <a:rPr lang="it-IT" dirty="0" smtClean="0"/>
                        <a:t> invia</a:t>
                      </a:r>
                      <a:endParaRPr lang="it-IT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 smtClean="0"/>
                        <a:t>Raspberry</a:t>
                      </a:r>
                      <a:r>
                        <a:rPr lang="it-IT" dirty="0" smtClean="0"/>
                        <a:t> riceve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324123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 smtClean="0"/>
                        <a:t>setPWM</a:t>
                      </a:r>
                      <a:endParaRPr lang="it-IT" i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/>
                        <a:t>Valori dei PWM di tutti i motori</a:t>
                      </a:r>
                      <a:endParaRPr lang="it-IT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/>
                        <a:t>Conteggio</a:t>
                      </a:r>
                      <a:r>
                        <a:rPr lang="it-IT" baseline="0" dirty="0" smtClean="0"/>
                        <a:t> </a:t>
                      </a:r>
                      <a:r>
                        <a:rPr lang="it-IT" dirty="0" smtClean="0"/>
                        <a:t>degli ENCODER</a:t>
                      </a:r>
                      <a:endParaRPr lang="it-IT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823581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it-IT" dirty="0" err="1" smtClean="0"/>
                        <a:t>getCurrent</a:t>
                      </a:r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/>
                        <a:t>Ultime letture dei sensori di corrente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324330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it-IT" dirty="0" err="1" smtClean="0"/>
                        <a:t>getSetting</a:t>
                      </a:r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/>
                        <a:t>Impostazioni salvate sulla EEPROM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8862292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it-IT" dirty="0" err="1" smtClean="0"/>
                        <a:t>setSetting</a:t>
                      </a:r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/>
                        <a:t>Nuovi impostazioni da</a:t>
                      </a:r>
                      <a:r>
                        <a:rPr lang="it-IT" baseline="0" dirty="0" smtClean="0"/>
                        <a:t> </a:t>
                      </a:r>
                      <a:r>
                        <a:rPr lang="it-IT" dirty="0" smtClean="0"/>
                        <a:t>salvate in EEPROM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564294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it-IT" dirty="0" err="1" smtClean="0"/>
                        <a:t>goHome</a:t>
                      </a:r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/>
                        <a:t>Attiva la routine di ricerca della Home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7935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2217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8103157D-447D-4E62-9A2A-45E1AB937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249" y="1270000"/>
            <a:ext cx="9245351" cy="5168466"/>
          </a:xfr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FD508CA4-6523-4D93-8AD7-C5E87EC6F83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mtClean="0"/>
              <a:t>Hardware &amp; Firmware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9201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0C585B6-FD4F-4BC3-9A1F-EC4F4D084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2160"/>
          </a:xfrm>
        </p:spPr>
        <p:txBody>
          <a:bodyPr/>
          <a:lstStyle/>
          <a:p>
            <a:r>
              <a:rPr lang="it-IT" dirty="0" err="1" smtClean="0"/>
              <a:t>Settings</a:t>
            </a:r>
            <a:r>
              <a:rPr lang="it-IT" dirty="0" smtClean="0"/>
              <a:t> personali delle Board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1381760"/>
            <a:ext cx="7653549" cy="4378960"/>
          </a:xfrm>
        </p:spPr>
      </p:pic>
    </p:spTree>
    <p:extLst>
      <p:ext uri="{BB962C8B-B14F-4D97-AF65-F5344CB8AC3E}">
        <p14:creationId xmlns:p14="http://schemas.microsoft.com/office/powerpoint/2010/main" val="3905884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CEA7D5-EB6E-4C13-BE07-D8E302B36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pid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913BB7B-276E-44D6-9CD3-6D72F1D30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92309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79ACB8-4BC5-454B-A024-E8563BA77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francesco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EF5E1C-E2D2-4B58-B1E6-C9A582479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49732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DF0490-ACA8-475F-AE3D-AE3E03A5C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grafica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97753A0-8983-4992-A00A-0DB5B3680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611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508CA4-6523-4D93-8AD7-C5E87EC6F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it-IT" dirty="0"/>
              <a:t>Hardware &amp; Firmware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8103157D-447D-4E62-9A2A-45E1AB937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249" y="1270000"/>
            <a:ext cx="9245351" cy="5168466"/>
          </a:xfrm>
        </p:spPr>
      </p:pic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0A1A0386-6867-4268-8D49-7081C09E1D98}"/>
              </a:ext>
            </a:extLst>
          </p:cNvPr>
          <p:cNvSpPr/>
          <p:nvPr/>
        </p:nvSpPr>
        <p:spPr>
          <a:xfrm>
            <a:off x="1468583" y="3020290"/>
            <a:ext cx="3560618" cy="3146071"/>
          </a:xfrm>
          <a:custGeom>
            <a:avLst/>
            <a:gdLst>
              <a:gd name="connsiteX0" fmla="*/ 1094509 w 3629891"/>
              <a:gd name="connsiteY0" fmla="*/ 374073 h 3699164"/>
              <a:gd name="connsiteX1" fmla="*/ 0 w 3629891"/>
              <a:gd name="connsiteY1" fmla="*/ 3588328 h 3699164"/>
              <a:gd name="connsiteX2" fmla="*/ 3408218 w 3629891"/>
              <a:gd name="connsiteY2" fmla="*/ 3699164 h 3699164"/>
              <a:gd name="connsiteX3" fmla="*/ 3629891 w 3629891"/>
              <a:gd name="connsiteY3" fmla="*/ 997528 h 3699164"/>
              <a:gd name="connsiteX4" fmla="*/ 2147455 w 3629891"/>
              <a:gd name="connsiteY4" fmla="*/ 983673 h 3699164"/>
              <a:gd name="connsiteX5" fmla="*/ 2216727 w 3629891"/>
              <a:gd name="connsiteY5" fmla="*/ 0 h 3699164"/>
              <a:gd name="connsiteX6" fmla="*/ 1094509 w 3629891"/>
              <a:gd name="connsiteY6" fmla="*/ 41564 h 3699164"/>
              <a:gd name="connsiteX7" fmla="*/ 1094509 w 3629891"/>
              <a:gd name="connsiteY7" fmla="*/ 374073 h 3699164"/>
              <a:gd name="connsiteX0" fmla="*/ 1052945 w 3629891"/>
              <a:gd name="connsiteY0" fmla="*/ 374073 h 3699164"/>
              <a:gd name="connsiteX1" fmla="*/ 0 w 3629891"/>
              <a:gd name="connsiteY1" fmla="*/ 3588328 h 3699164"/>
              <a:gd name="connsiteX2" fmla="*/ 3408218 w 3629891"/>
              <a:gd name="connsiteY2" fmla="*/ 3699164 h 3699164"/>
              <a:gd name="connsiteX3" fmla="*/ 3629891 w 3629891"/>
              <a:gd name="connsiteY3" fmla="*/ 997528 h 3699164"/>
              <a:gd name="connsiteX4" fmla="*/ 2147455 w 3629891"/>
              <a:gd name="connsiteY4" fmla="*/ 983673 h 3699164"/>
              <a:gd name="connsiteX5" fmla="*/ 2216727 w 3629891"/>
              <a:gd name="connsiteY5" fmla="*/ 0 h 3699164"/>
              <a:gd name="connsiteX6" fmla="*/ 1094509 w 3629891"/>
              <a:gd name="connsiteY6" fmla="*/ 41564 h 3699164"/>
              <a:gd name="connsiteX7" fmla="*/ 1052945 w 3629891"/>
              <a:gd name="connsiteY7" fmla="*/ 374073 h 3699164"/>
              <a:gd name="connsiteX0" fmla="*/ 914400 w 3629891"/>
              <a:gd name="connsiteY0" fmla="*/ 374073 h 3699164"/>
              <a:gd name="connsiteX1" fmla="*/ 0 w 3629891"/>
              <a:gd name="connsiteY1" fmla="*/ 3588328 h 3699164"/>
              <a:gd name="connsiteX2" fmla="*/ 3408218 w 3629891"/>
              <a:gd name="connsiteY2" fmla="*/ 3699164 h 3699164"/>
              <a:gd name="connsiteX3" fmla="*/ 3629891 w 3629891"/>
              <a:gd name="connsiteY3" fmla="*/ 997528 h 3699164"/>
              <a:gd name="connsiteX4" fmla="*/ 2147455 w 3629891"/>
              <a:gd name="connsiteY4" fmla="*/ 983673 h 3699164"/>
              <a:gd name="connsiteX5" fmla="*/ 2216727 w 3629891"/>
              <a:gd name="connsiteY5" fmla="*/ 0 h 3699164"/>
              <a:gd name="connsiteX6" fmla="*/ 1094509 w 3629891"/>
              <a:gd name="connsiteY6" fmla="*/ 41564 h 3699164"/>
              <a:gd name="connsiteX7" fmla="*/ 914400 w 3629891"/>
              <a:gd name="connsiteY7" fmla="*/ 374073 h 3699164"/>
              <a:gd name="connsiteX0" fmla="*/ 914400 w 3629891"/>
              <a:gd name="connsiteY0" fmla="*/ 374073 h 3699164"/>
              <a:gd name="connsiteX1" fmla="*/ 0 w 3629891"/>
              <a:gd name="connsiteY1" fmla="*/ 3588328 h 3699164"/>
              <a:gd name="connsiteX2" fmla="*/ 3408218 w 3629891"/>
              <a:gd name="connsiteY2" fmla="*/ 3699164 h 3699164"/>
              <a:gd name="connsiteX3" fmla="*/ 3629891 w 3629891"/>
              <a:gd name="connsiteY3" fmla="*/ 997528 h 3699164"/>
              <a:gd name="connsiteX4" fmla="*/ 2147455 w 3629891"/>
              <a:gd name="connsiteY4" fmla="*/ 599345 h 3699164"/>
              <a:gd name="connsiteX5" fmla="*/ 2216727 w 3629891"/>
              <a:gd name="connsiteY5" fmla="*/ 0 h 3699164"/>
              <a:gd name="connsiteX6" fmla="*/ 1094509 w 3629891"/>
              <a:gd name="connsiteY6" fmla="*/ 41564 h 3699164"/>
              <a:gd name="connsiteX7" fmla="*/ 914400 w 3629891"/>
              <a:gd name="connsiteY7" fmla="*/ 374073 h 3699164"/>
              <a:gd name="connsiteX0" fmla="*/ 914400 w 3629891"/>
              <a:gd name="connsiteY0" fmla="*/ 374073 h 3699164"/>
              <a:gd name="connsiteX1" fmla="*/ 0 w 3629891"/>
              <a:gd name="connsiteY1" fmla="*/ 3588328 h 3699164"/>
              <a:gd name="connsiteX2" fmla="*/ 3408218 w 3629891"/>
              <a:gd name="connsiteY2" fmla="*/ 3699164 h 3699164"/>
              <a:gd name="connsiteX3" fmla="*/ 3629891 w 3629891"/>
              <a:gd name="connsiteY3" fmla="*/ 597187 h 3699164"/>
              <a:gd name="connsiteX4" fmla="*/ 2147455 w 3629891"/>
              <a:gd name="connsiteY4" fmla="*/ 599345 h 3699164"/>
              <a:gd name="connsiteX5" fmla="*/ 2216727 w 3629891"/>
              <a:gd name="connsiteY5" fmla="*/ 0 h 3699164"/>
              <a:gd name="connsiteX6" fmla="*/ 1094509 w 3629891"/>
              <a:gd name="connsiteY6" fmla="*/ 41564 h 3699164"/>
              <a:gd name="connsiteX7" fmla="*/ 914400 w 3629891"/>
              <a:gd name="connsiteY7" fmla="*/ 374073 h 3699164"/>
              <a:gd name="connsiteX0" fmla="*/ 914400 w 3629891"/>
              <a:gd name="connsiteY0" fmla="*/ 374073 h 3619095"/>
              <a:gd name="connsiteX1" fmla="*/ 0 w 3629891"/>
              <a:gd name="connsiteY1" fmla="*/ 3588328 h 3619095"/>
              <a:gd name="connsiteX2" fmla="*/ 3463636 w 3629891"/>
              <a:gd name="connsiteY2" fmla="*/ 3619095 h 3619095"/>
              <a:gd name="connsiteX3" fmla="*/ 3629891 w 3629891"/>
              <a:gd name="connsiteY3" fmla="*/ 597187 h 3619095"/>
              <a:gd name="connsiteX4" fmla="*/ 2147455 w 3629891"/>
              <a:gd name="connsiteY4" fmla="*/ 599345 h 3619095"/>
              <a:gd name="connsiteX5" fmla="*/ 2216727 w 3629891"/>
              <a:gd name="connsiteY5" fmla="*/ 0 h 3619095"/>
              <a:gd name="connsiteX6" fmla="*/ 1094509 w 3629891"/>
              <a:gd name="connsiteY6" fmla="*/ 41564 h 3619095"/>
              <a:gd name="connsiteX7" fmla="*/ 914400 w 3629891"/>
              <a:gd name="connsiteY7" fmla="*/ 374073 h 3619095"/>
              <a:gd name="connsiteX0" fmla="*/ 914400 w 3629891"/>
              <a:gd name="connsiteY0" fmla="*/ 374073 h 3619095"/>
              <a:gd name="connsiteX1" fmla="*/ 0 w 3629891"/>
              <a:gd name="connsiteY1" fmla="*/ 3588328 h 3619095"/>
              <a:gd name="connsiteX2" fmla="*/ 3463636 w 3629891"/>
              <a:gd name="connsiteY2" fmla="*/ 3619095 h 3619095"/>
              <a:gd name="connsiteX3" fmla="*/ 3629891 w 3629891"/>
              <a:gd name="connsiteY3" fmla="*/ 597187 h 3619095"/>
              <a:gd name="connsiteX4" fmla="*/ 2147455 w 3629891"/>
              <a:gd name="connsiteY4" fmla="*/ 599345 h 3619095"/>
              <a:gd name="connsiteX5" fmla="*/ 2216727 w 3629891"/>
              <a:gd name="connsiteY5" fmla="*/ 0 h 3619095"/>
              <a:gd name="connsiteX6" fmla="*/ 1094509 w 3629891"/>
              <a:gd name="connsiteY6" fmla="*/ 41564 h 3619095"/>
              <a:gd name="connsiteX7" fmla="*/ 914400 w 3629891"/>
              <a:gd name="connsiteY7" fmla="*/ 374073 h 3619095"/>
              <a:gd name="connsiteX0" fmla="*/ 914400 w 3629891"/>
              <a:gd name="connsiteY0" fmla="*/ 374073 h 3619095"/>
              <a:gd name="connsiteX1" fmla="*/ 0 w 3629891"/>
              <a:gd name="connsiteY1" fmla="*/ 3588328 h 3619095"/>
              <a:gd name="connsiteX2" fmla="*/ 3463636 w 3629891"/>
              <a:gd name="connsiteY2" fmla="*/ 3619095 h 3619095"/>
              <a:gd name="connsiteX3" fmla="*/ 3629891 w 3629891"/>
              <a:gd name="connsiteY3" fmla="*/ 597187 h 3619095"/>
              <a:gd name="connsiteX4" fmla="*/ 2147455 w 3629891"/>
              <a:gd name="connsiteY4" fmla="*/ 599345 h 3619095"/>
              <a:gd name="connsiteX5" fmla="*/ 2216727 w 3629891"/>
              <a:gd name="connsiteY5" fmla="*/ 0 h 3619095"/>
              <a:gd name="connsiteX6" fmla="*/ 1094509 w 3629891"/>
              <a:gd name="connsiteY6" fmla="*/ 41564 h 3619095"/>
              <a:gd name="connsiteX7" fmla="*/ 914400 w 3629891"/>
              <a:gd name="connsiteY7" fmla="*/ 374073 h 3619095"/>
              <a:gd name="connsiteX0" fmla="*/ 789709 w 3505200"/>
              <a:gd name="connsiteY0" fmla="*/ 374073 h 3636368"/>
              <a:gd name="connsiteX1" fmla="*/ 0 w 3505200"/>
              <a:gd name="connsiteY1" fmla="*/ 3636368 h 3636368"/>
              <a:gd name="connsiteX2" fmla="*/ 3338945 w 3505200"/>
              <a:gd name="connsiteY2" fmla="*/ 3619095 h 3636368"/>
              <a:gd name="connsiteX3" fmla="*/ 3505200 w 3505200"/>
              <a:gd name="connsiteY3" fmla="*/ 597187 h 3636368"/>
              <a:gd name="connsiteX4" fmla="*/ 2022764 w 3505200"/>
              <a:gd name="connsiteY4" fmla="*/ 599345 h 3636368"/>
              <a:gd name="connsiteX5" fmla="*/ 2092036 w 3505200"/>
              <a:gd name="connsiteY5" fmla="*/ 0 h 3636368"/>
              <a:gd name="connsiteX6" fmla="*/ 969818 w 3505200"/>
              <a:gd name="connsiteY6" fmla="*/ 41564 h 3636368"/>
              <a:gd name="connsiteX7" fmla="*/ 789709 w 3505200"/>
              <a:gd name="connsiteY7" fmla="*/ 374073 h 3636368"/>
              <a:gd name="connsiteX0" fmla="*/ 845127 w 3560618"/>
              <a:gd name="connsiteY0" fmla="*/ 374073 h 3636368"/>
              <a:gd name="connsiteX1" fmla="*/ 0 w 3560618"/>
              <a:gd name="connsiteY1" fmla="*/ 3636368 h 3636368"/>
              <a:gd name="connsiteX2" fmla="*/ 3394363 w 3560618"/>
              <a:gd name="connsiteY2" fmla="*/ 3619095 h 3636368"/>
              <a:gd name="connsiteX3" fmla="*/ 3560618 w 3560618"/>
              <a:gd name="connsiteY3" fmla="*/ 597187 h 3636368"/>
              <a:gd name="connsiteX4" fmla="*/ 2078182 w 3560618"/>
              <a:gd name="connsiteY4" fmla="*/ 599345 h 3636368"/>
              <a:gd name="connsiteX5" fmla="*/ 2147454 w 3560618"/>
              <a:gd name="connsiteY5" fmla="*/ 0 h 3636368"/>
              <a:gd name="connsiteX6" fmla="*/ 1025236 w 3560618"/>
              <a:gd name="connsiteY6" fmla="*/ 41564 h 3636368"/>
              <a:gd name="connsiteX7" fmla="*/ 845127 w 3560618"/>
              <a:gd name="connsiteY7" fmla="*/ 374073 h 3636368"/>
              <a:gd name="connsiteX0" fmla="*/ 845127 w 3560618"/>
              <a:gd name="connsiteY0" fmla="*/ 374073 h 3636368"/>
              <a:gd name="connsiteX1" fmla="*/ 0 w 3560618"/>
              <a:gd name="connsiteY1" fmla="*/ 3636368 h 3636368"/>
              <a:gd name="connsiteX2" fmla="*/ 3394363 w 3560618"/>
              <a:gd name="connsiteY2" fmla="*/ 3619095 h 3636368"/>
              <a:gd name="connsiteX3" fmla="*/ 3560618 w 3560618"/>
              <a:gd name="connsiteY3" fmla="*/ 597187 h 3636368"/>
              <a:gd name="connsiteX4" fmla="*/ 2078182 w 3560618"/>
              <a:gd name="connsiteY4" fmla="*/ 599345 h 3636368"/>
              <a:gd name="connsiteX5" fmla="*/ 2147454 w 3560618"/>
              <a:gd name="connsiteY5" fmla="*/ 0 h 3636368"/>
              <a:gd name="connsiteX6" fmla="*/ 1025236 w 3560618"/>
              <a:gd name="connsiteY6" fmla="*/ 41564 h 3636368"/>
              <a:gd name="connsiteX7" fmla="*/ 845127 w 3560618"/>
              <a:gd name="connsiteY7" fmla="*/ 374073 h 3636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0618" h="3636368">
                <a:moveTo>
                  <a:pt x="845127" y="374073"/>
                </a:moveTo>
                <a:lnTo>
                  <a:pt x="0" y="3636368"/>
                </a:lnTo>
                <a:lnTo>
                  <a:pt x="3394363" y="3619095"/>
                </a:lnTo>
                <a:lnTo>
                  <a:pt x="3560618" y="597187"/>
                </a:lnTo>
                <a:lnTo>
                  <a:pt x="2078182" y="599345"/>
                </a:lnTo>
                <a:lnTo>
                  <a:pt x="2147454" y="0"/>
                </a:lnTo>
                <a:lnTo>
                  <a:pt x="1025236" y="41564"/>
                </a:lnTo>
                <a:lnTo>
                  <a:pt x="845127" y="374073"/>
                </a:lnTo>
                <a:close/>
              </a:path>
            </a:pathLst>
          </a:custGeom>
          <a:noFill/>
          <a:ln w="7620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Figura a mano libera: forma 13">
            <a:extLst>
              <a:ext uri="{FF2B5EF4-FFF2-40B4-BE49-F238E27FC236}">
                <a16:creationId xmlns:a16="http://schemas.microsoft.com/office/drawing/2014/main" id="{361CB1DA-F083-427B-84E7-8BDF697307D8}"/>
              </a:ext>
            </a:extLst>
          </p:cNvPr>
          <p:cNvSpPr/>
          <p:nvPr/>
        </p:nvSpPr>
        <p:spPr>
          <a:xfrm>
            <a:off x="5403273" y="3560618"/>
            <a:ext cx="1468582" cy="2729346"/>
          </a:xfrm>
          <a:custGeom>
            <a:avLst/>
            <a:gdLst>
              <a:gd name="connsiteX0" fmla="*/ 138545 w 1468582"/>
              <a:gd name="connsiteY0" fmla="*/ 221673 h 2729346"/>
              <a:gd name="connsiteX1" fmla="*/ 0 w 1468582"/>
              <a:gd name="connsiteY1" fmla="*/ 2729346 h 2729346"/>
              <a:gd name="connsiteX2" fmla="*/ 1468582 w 1468582"/>
              <a:gd name="connsiteY2" fmla="*/ 2729346 h 2729346"/>
              <a:gd name="connsiteX3" fmla="*/ 1274618 w 1468582"/>
              <a:gd name="connsiteY3" fmla="*/ 0 h 2729346"/>
              <a:gd name="connsiteX4" fmla="*/ 166254 w 1468582"/>
              <a:gd name="connsiteY4" fmla="*/ 55418 h 2729346"/>
              <a:gd name="connsiteX5" fmla="*/ 138545 w 1468582"/>
              <a:gd name="connsiteY5" fmla="*/ 221673 h 2729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8582" h="2729346">
                <a:moveTo>
                  <a:pt x="138545" y="221673"/>
                </a:moveTo>
                <a:lnTo>
                  <a:pt x="0" y="2729346"/>
                </a:lnTo>
                <a:lnTo>
                  <a:pt x="1468582" y="2729346"/>
                </a:lnTo>
                <a:lnTo>
                  <a:pt x="1274618" y="0"/>
                </a:lnTo>
                <a:lnTo>
                  <a:pt x="166254" y="55418"/>
                </a:lnTo>
                <a:lnTo>
                  <a:pt x="138545" y="221673"/>
                </a:lnTo>
                <a:close/>
              </a:path>
            </a:pathLst>
          </a:custGeom>
          <a:noFill/>
          <a:ln w="762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igura a mano libera: forma 14">
            <a:extLst>
              <a:ext uri="{FF2B5EF4-FFF2-40B4-BE49-F238E27FC236}">
                <a16:creationId xmlns:a16="http://schemas.microsoft.com/office/drawing/2014/main" id="{81E51436-A350-4048-BCAE-EEDAB7C60179}"/>
              </a:ext>
            </a:extLst>
          </p:cNvPr>
          <p:cNvSpPr/>
          <p:nvPr/>
        </p:nvSpPr>
        <p:spPr>
          <a:xfrm>
            <a:off x="6622473" y="1981200"/>
            <a:ext cx="3893127" cy="4350327"/>
          </a:xfrm>
          <a:custGeom>
            <a:avLst/>
            <a:gdLst>
              <a:gd name="connsiteX0" fmla="*/ 0 w 3893127"/>
              <a:gd name="connsiteY0" fmla="*/ 96982 h 4350327"/>
              <a:gd name="connsiteX1" fmla="*/ 332509 w 3893127"/>
              <a:gd name="connsiteY1" fmla="*/ 4253345 h 4350327"/>
              <a:gd name="connsiteX2" fmla="*/ 3740727 w 3893127"/>
              <a:gd name="connsiteY2" fmla="*/ 4350327 h 4350327"/>
              <a:gd name="connsiteX3" fmla="*/ 3893127 w 3893127"/>
              <a:gd name="connsiteY3" fmla="*/ 3962400 h 4350327"/>
              <a:gd name="connsiteX4" fmla="*/ 3117272 w 3893127"/>
              <a:gd name="connsiteY4" fmla="*/ 1385455 h 4350327"/>
              <a:gd name="connsiteX5" fmla="*/ 2563091 w 3893127"/>
              <a:gd name="connsiteY5" fmla="*/ 1413164 h 4350327"/>
              <a:gd name="connsiteX6" fmla="*/ 2230582 w 3893127"/>
              <a:gd name="connsiteY6" fmla="*/ 96982 h 4350327"/>
              <a:gd name="connsiteX7" fmla="*/ 69272 w 3893127"/>
              <a:gd name="connsiteY7" fmla="*/ 0 h 4350327"/>
              <a:gd name="connsiteX8" fmla="*/ 0 w 3893127"/>
              <a:gd name="connsiteY8" fmla="*/ 96982 h 4350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93127" h="4350327">
                <a:moveTo>
                  <a:pt x="0" y="96982"/>
                </a:moveTo>
                <a:lnTo>
                  <a:pt x="332509" y="4253345"/>
                </a:lnTo>
                <a:lnTo>
                  <a:pt x="3740727" y="4350327"/>
                </a:lnTo>
                <a:lnTo>
                  <a:pt x="3893127" y="3962400"/>
                </a:lnTo>
                <a:lnTo>
                  <a:pt x="3117272" y="1385455"/>
                </a:lnTo>
                <a:lnTo>
                  <a:pt x="2563091" y="1413164"/>
                </a:lnTo>
                <a:lnTo>
                  <a:pt x="2230582" y="96982"/>
                </a:lnTo>
                <a:lnTo>
                  <a:pt x="69272" y="0"/>
                </a:lnTo>
                <a:lnTo>
                  <a:pt x="0" y="96982"/>
                </a:lnTo>
                <a:close/>
              </a:path>
            </a:pathLst>
          </a:cu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9DF0419C-294B-4DA5-BC13-949E63F8D8B1}"/>
              </a:ext>
            </a:extLst>
          </p:cNvPr>
          <p:cNvSpPr/>
          <p:nvPr/>
        </p:nvSpPr>
        <p:spPr>
          <a:xfrm>
            <a:off x="8996911" y="2729345"/>
            <a:ext cx="748145" cy="699655"/>
          </a:xfrm>
          <a:prstGeom prst="ellipse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07DAFCFB-8E88-47D1-8EB7-BC9C1DCF3305}"/>
              </a:ext>
            </a:extLst>
          </p:cNvPr>
          <p:cNvSpPr/>
          <p:nvPr/>
        </p:nvSpPr>
        <p:spPr>
          <a:xfrm>
            <a:off x="3895012" y="2590800"/>
            <a:ext cx="2660073" cy="82131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Figura a mano libera: forma 20">
            <a:extLst>
              <a:ext uri="{FF2B5EF4-FFF2-40B4-BE49-F238E27FC236}">
                <a16:creationId xmlns:a16="http://schemas.microsoft.com/office/drawing/2014/main" id="{95D864A7-9067-4978-80E1-B560A8446A0D}"/>
              </a:ext>
            </a:extLst>
          </p:cNvPr>
          <p:cNvSpPr/>
          <p:nvPr/>
        </p:nvSpPr>
        <p:spPr>
          <a:xfrm>
            <a:off x="1787236" y="1302327"/>
            <a:ext cx="1759528" cy="1939637"/>
          </a:xfrm>
          <a:custGeom>
            <a:avLst/>
            <a:gdLst>
              <a:gd name="connsiteX0" fmla="*/ 0 w 1759528"/>
              <a:gd name="connsiteY0" fmla="*/ 69273 h 1939637"/>
              <a:gd name="connsiteX1" fmla="*/ 318655 w 1759528"/>
              <a:gd name="connsiteY1" fmla="*/ 1579418 h 1939637"/>
              <a:gd name="connsiteX2" fmla="*/ 1136073 w 1759528"/>
              <a:gd name="connsiteY2" fmla="*/ 1537855 h 1939637"/>
              <a:gd name="connsiteX3" fmla="*/ 1163782 w 1759528"/>
              <a:gd name="connsiteY3" fmla="*/ 1884218 h 1939637"/>
              <a:gd name="connsiteX4" fmla="*/ 1759528 w 1759528"/>
              <a:gd name="connsiteY4" fmla="*/ 1939637 h 1939637"/>
              <a:gd name="connsiteX5" fmla="*/ 1759528 w 1759528"/>
              <a:gd name="connsiteY5" fmla="*/ 1330037 h 1939637"/>
              <a:gd name="connsiteX6" fmla="*/ 1219200 w 1759528"/>
              <a:gd name="connsiteY6" fmla="*/ 1288473 h 1939637"/>
              <a:gd name="connsiteX7" fmla="*/ 1149928 w 1759528"/>
              <a:gd name="connsiteY7" fmla="*/ 0 h 1939637"/>
              <a:gd name="connsiteX8" fmla="*/ 41564 w 1759528"/>
              <a:gd name="connsiteY8" fmla="*/ 27709 h 1939637"/>
              <a:gd name="connsiteX9" fmla="*/ 0 w 1759528"/>
              <a:gd name="connsiteY9" fmla="*/ 69273 h 193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9528" h="1939637">
                <a:moveTo>
                  <a:pt x="0" y="69273"/>
                </a:moveTo>
                <a:lnTo>
                  <a:pt x="318655" y="1579418"/>
                </a:lnTo>
                <a:lnTo>
                  <a:pt x="1136073" y="1537855"/>
                </a:lnTo>
                <a:lnTo>
                  <a:pt x="1163782" y="1884218"/>
                </a:lnTo>
                <a:lnTo>
                  <a:pt x="1759528" y="1939637"/>
                </a:lnTo>
                <a:lnTo>
                  <a:pt x="1759528" y="1330037"/>
                </a:lnTo>
                <a:lnTo>
                  <a:pt x="1219200" y="1288473"/>
                </a:lnTo>
                <a:lnTo>
                  <a:pt x="1149928" y="0"/>
                </a:lnTo>
                <a:lnTo>
                  <a:pt x="41564" y="27709"/>
                </a:lnTo>
                <a:lnTo>
                  <a:pt x="0" y="69273"/>
                </a:lnTo>
                <a:close/>
              </a:path>
            </a:pathLst>
          </a:cu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FBACC7BB-C1D8-44BE-9FD1-54BFFAB6E587}"/>
              </a:ext>
            </a:extLst>
          </p:cNvPr>
          <p:cNvSpPr/>
          <p:nvPr/>
        </p:nvSpPr>
        <p:spPr>
          <a:xfrm>
            <a:off x="3172690" y="1025236"/>
            <a:ext cx="1759527" cy="692728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Interruttore generale PWR</a:t>
            </a:r>
            <a:r>
              <a:rPr lang="it-IT" dirty="0"/>
              <a:t> 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BBA1B8DA-BD6D-4C7B-B19D-6EF93255C6D0}"/>
              </a:ext>
            </a:extLst>
          </p:cNvPr>
          <p:cNvSpPr/>
          <p:nvPr/>
        </p:nvSpPr>
        <p:spPr>
          <a:xfrm>
            <a:off x="4566488" y="1801090"/>
            <a:ext cx="1759527" cy="69272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Connettore Scorbot</a:t>
            </a: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14625974-8436-42A9-8290-152BFD064070}"/>
              </a:ext>
            </a:extLst>
          </p:cNvPr>
          <p:cNvSpPr/>
          <p:nvPr/>
        </p:nvSpPr>
        <p:spPr>
          <a:xfrm>
            <a:off x="9784066" y="2036617"/>
            <a:ext cx="1759527" cy="692728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Regolazione offset correnti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34B5E622-F14F-48B5-8238-EF40733602BE}"/>
              </a:ext>
            </a:extLst>
          </p:cNvPr>
          <p:cNvSpPr/>
          <p:nvPr/>
        </p:nvSpPr>
        <p:spPr>
          <a:xfrm>
            <a:off x="6782941" y="789709"/>
            <a:ext cx="2056259" cy="1042989"/>
          </a:xfrm>
          <a:prstGeom prst="rect">
            <a:avLst/>
          </a:prstGeom>
          <a:solidFill>
            <a:schemeClr val="bg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Arduino mega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 + 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Connettore </a:t>
            </a:r>
            <a:r>
              <a:rPr lang="it-IT" dirty="0" err="1">
                <a:solidFill>
                  <a:schemeClr val="tx1"/>
                </a:solidFill>
              </a:rPr>
              <a:t>Rasp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D73F42ED-D5DE-4FEB-90AD-5F3788F20A31}"/>
              </a:ext>
            </a:extLst>
          </p:cNvPr>
          <p:cNvSpPr/>
          <p:nvPr/>
        </p:nvSpPr>
        <p:spPr>
          <a:xfrm>
            <a:off x="5257800" y="6092102"/>
            <a:ext cx="1759527" cy="692728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Alimentatore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788BB7B1-9A3C-408D-8BC3-F3CB719F392D}"/>
              </a:ext>
            </a:extLst>
          </p:cNvPr>
          <p:cNvSpPr/>
          <p:nvPr/>
        </p:nvSpPr>
        <p:spPr>
          <a:xfrm>
            <a:off x="1323111" y="6092102"/>
            <a:ext cx="1759527" cy="69272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Motor Driver</a:t>
            </a:r>
          </a:p>
        </p:txBody>
      </p:sp>
    </p:spTree>
    <p:extLst>
      <p:ext uri="{BB962C8B-B14F-4D97-AF65-F5344CB8AC3E}">
        <p14:creationId xmlns:p14="http://schemas.microsoft.com/office/powerpoint/2010/main" val="44568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208334-E96B-4866-8D27-297C50D05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6600"/>
          </a:xfrm>
        </p:spPr>
        <p:txBody>
          <a:bodyPr/>
          <a:lstStyle/>
          <a:p>
            <a:r>
              <a:rPr lang="it-IT" dirty="0"/>
              <a:t>Alimentatore</a:t>
            </a:r>
          </a:p>
        </p:txBody>
      </p:sp>
      <p:pic>
        <p:nvPicPr>
          <p:cNvPr id="1026" name="Picture 2" descr="Alimentatore PC 600W | LC-Power LC600H-12 V2.31, LC600H-12 V2.31 PSU Nero |">
            <a:extLst>
              <a:ext uri="{FF2B5EF4-FFF2-40B4-BE49-F238E27FC236}">
                <a16:creationId xmlns:a16="http://schemas.microsoft.com/office/drawing/2014/main" id="{AE73D149-BB09-43EE-8C18-B6B0E17B7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346200"/>
            <a:ext cx="609600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isultati immagini per atx 24 pin out">
            <a:extLst>
              <a:ext uri="{FF2B5EF4-FFF2-40B4-BE49-F238E27FC236}">
                <a16:creationId xmlns:a16="http://schemas.microsoft.com/office/drawing/2014/main" id="{C48E4991-F914-4746-BBF7-690062F1F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121" y="271272"/>
            <a:ext cx="3871997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/>
          <p:cNvSpPr txBox="1"/>
          <p:nvPr/>
        </p:nvSpPr>
        <p:spPr>
          <a:xfrm>
            <a:off x="6773334" y="4633722"/>
            <a:ext cx="38953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È in grado di alimentare da solo: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Motori Scorbot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Elettronica di controllo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Rapsberry</a:t>
            </a:r>
            <a:r>
              <a:rPr lang="it-IT" dirty="0" smtClean="0"/>
              <a:t> </a:t>
            </a:r>
            <a:r>
              <a:rPr lang="it-IT" dirty="0" err="1" smtClean="0"/>
              <a:t>Pi</a:t>
            </a:r>
            <a:endParaRPr lang="it-IT" dirty="0" smtClean="0"/>
          </a:p>
          <a:p>
            <a:r>
              <a:rPr lang="it-IT" dirty="0" smtClean="0"/>
              <a:t>Un ALL-IN-ONE insomma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132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A37DCB-6979-43F6-AD28-1BB2E791B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593166" cy="673100"/>
          </a:xfrm>
        </p:spPr>
        <p:txBody>
          <a:bodyPr/>
          <a:lstStyle/>
          <a:p>
            <a:r>
              <a:rPr lang="it-IT" dirty="0"/>
              <a:t>Connettore D-Sub50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EF2FF5B5-4257-4F17-9938-F07AAD5CA3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568185"/>
            <a:ext cx="4866591" cy="2196000"/>
          </a:xfr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A8836DA-7B7E-45EE-BDD1-0B8F88A3B2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598" y="1594570"/>
            <a:ext cx="4957393" cy="21960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91A463CC-A061-4C10-AC94-86A6E79D3E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3790570"/>
            <a:ext cx="4845917" cy="259200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EC64DA7F-18ED-44BE-92C1-FFF8A38A0D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598" y="4395842"/>
            <a:ext cx="5137737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7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0BA2DD-B116-408C-8DC5-447AE172E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21920"/>
            <a:ext cx="8596668" cy="692727"/>
          </a:xfrm>
        </p:spPr>
        <p:txBody>
          <a:bodyPr/>
          <a:lstStyle/>
          <a:p>
            <a:r>
              <a:rPr lang="it-IT" dirty="0"/>
              <a:t>Motor Driver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B83622D-4E4A-43CA-9E3C-DFC1BED22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689235"/>
            <a:ext cx="10489430" cy="416356"/>
          </a:xfrm>
        </p:spPr>
        <p:txBody>
          <a:bodyPr>
            <a:normAutofit/>
          </a:bodyPr>
          <a:lstStyle/>
          <a:p>
            <a:r>
              <a:rPr lang="it-IT" dirty="0"/>
              <a:t>I motori sono pilotati da 3 L298, i quali sono dei doppi ponti-H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7D2C536-1BB7-4E24-A89D-98F53EF9A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21" y="1105590"/>
            <a:ext cx="7158179" cy="3797287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BF0D803-1F38-4956-B5C1-3BD08C24D090}"/>
              </a:ext>
            </a:extLst>
          </p:cNvPr>
          <p:cNvSpPr txBox="1">
            <a:spLocks/>
          </p:cNvSpPr>
          <p:nvPr/>
        </p:nvSpPr>
        <p:spPr>
          <a:xfrm>
            <a:off x="601134" y="5033094"/>
            <a:ext cx="7171266" cy="17233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Ogni driver può erogare per ogni uscita 2 A (normalmente)</a:t>
            </a:r>
          </a:p>
          <a:p>
            <a:r>
              <a:rPr lang="it-IT" dirty="0"/>
              <a:t>Può gestire ogni chip 25 Watt</a:t>
            </a:r>
          </a:p>
          <a:p>
            <a:r>
              <a:rPr lang="it-IT" dirty="0"/>
              <a:t>Permette della lettura della corrente passante sul motore</a:t>
            </a:r>
          </a:p>
          <a:p>
            <a:r>
              <a:rPr lang="it-IT" dirty="0"/>
              <a:t>E’ resistente a forti disturbi sui segnali di controllo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ED19CE41-C30C-4760-9FB9-FE24E6A15CFC}"/>
              </a:ext>
            </a:extLst>
          </p:cNvPr>
          <p:cNvSpPr/>
          <p:nvPr/>
        </p:nvSpPr>
        <p:spPr>
          <a:xfrm>
            <a:off x="1676400" y="4099315"/>
            <a:ext cx="1828799" cy="803562"/>
          </a:xfrm>
          <a:prstGeom prst="ellipse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F0000"/>
              </a:solidFill>
            </a:endParaRP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F94EAEBC-4413-421D-9CFB-415612804459}"/>
              </a:ext>
            </a:extLst>
          </p:cNvPr>
          <p:cNvSpPr/>
          <p:nvPr/>
        </p:nvSpPr>
        <p:spPr>
          <a:xfrm>
            <a:off x="5181600" y="4117772"/>
            <a:ext cx="1828799" cy="803562"/>
          </a:xfrm>
          <a:prstGeom prst="ellipse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96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46001859-1AB1-44ED-9DA0-483749455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34" y="279400"/>
            <a:ext cx="8596668" cy="692727"/>
          </a:xfrm>
        </p:spPr>
        <p:txBody>
          <a:bodyPr/>
          <a:lstStyle/>
          <a:p>
            <a:r>
              <a:rPr lang="it-IT" dirty="0"/>
              <a:t>Motor Drive Circuit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C9E9B0D-F203-4012-99CA-2D3E905C0DD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9660"/>
            <a:ext cx="12192000" cy="522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9362"/>
          </a:xfrm>
        </p:spPr>
        <p:txBody>
          <a:bodyPr/>
          <a:lstStyle/>
          <a:p>
            <a:r>
              <a:rPr lang="it-IT" dirty="0" smtClean="0"/>
              <a:t>Logica di comando del Software</a:t>
            </a:r>
            <a:endParaRPr lang="it-IT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677334" y="1114642"/>
            <a:ext cx="93116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Per controllare ogni singolo motore si usa una classe di controllo da noi progettata.</a:t>
            </a:r>
          </a:p>
          <a:p>
            <a:r>
              <a:rPr lang="it-IT" dirty="0" smtClean="0"/>
              <a:t>Caratteristica chiave di questa classe è che mette a disposizione dei metodi di controllo dei motori temporizzati.</a:t>
            </a:r>
          </a:p>
          <a:p>
            <a:r>
              <a:rPr lang="it-IT" dirty="0" smtClean="0"/>
              <a:t>Ovvero alla ricezione di un comando esso viene attuato immediatamente e inizia un conto alla rovescia prima di fermare i </a:t>
            </a:r>
            <a:r>
              <a:rPr lang="it-IT" dirty="0" smtClean="0"/>
              <a:t>motori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3497760" y="3841145"/>
            <a:ext cx="66723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Modalità di controllo dei motori sono: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drive_motor</a:t>
            </a:r>
            <a:r>
              <a:rPr lang="it-IT" dirty="0"/>
              <a:t>(</a:t>
            </a:r>
            <a:r>
              <a:rPr lang="it-IT" dirty="0" err="1"/>
              <a:t>int</a:t>
            </a:r>
            <a:r>
              <a:rPr lang="it-IT" dirty="0"/>
              <a:t> </a:t>
            </a:r>
            <a:r>
              <a:rPr lang="it-IT" dirty="0" err="1"/>
              <a:t>speed</a:t>
            </a:r>
            <a:r>
              <a:rPr lang="it-IT" dirty="0"/>
              <a:t>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FF0000"/>
                </a:solidFill>
              </a:rPr>
              <a:t>(b &amp; c</a:t>
            </a:r>
            <a:r>
              <a:rPr lang="it-IT" b="1" dirty="0" smtClean="0">
                <a:solidFill>
                  <a:srgbClr val="FF0000"/>
                </a:solidFill>
              </a:rPr>
              <a:t>) </a:t>
            </a:r>
            <a:r>
              <a:rPr lang="it-IT" b="1" dirty="0" err="1" smtClean="0">
                <a:solidFill>
                  <a:srgbClr val="FF0000"/>
                </a:solidFill>
              </a:rPr>
              <a:t>drive_motor</a:t>
            </a:r>
            <a:r>
              <a:rPr lang="it-IT" b="1" dirty="0" smtClean="0">
                <a:solidFill>
                  <a:srgbClr val="FF0000"/>
                </a:solidFill>
              </a:rPr>
              <a:t>(</a:t>
            </a:r>
            <a:r>
              <a:rPr lang="it-IT" b="1" dirty="0" err="1" smtClean="0">
                <a:solidFill>
                  <a:srgbClr val="FF0000"/>
                </a:solidFill>
              </a:rPr>
              <a:t>int</a:t>
            </a:r>
            <a:r>
              <a:rPr lang="it-IT" b="1" dirty="0" smtClean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speed</a:t>
            </a:r>
            <a:r>
              <a:rPr lang="it-IT" b="1" dirty="0">
                <a:solidFill>
                  <a:srgbClr val="FF0000"/>
                </a:solidFill>
              </a:rPr>
              <a:t>, </a:t>
            </a:r>
            <a:r>
              <a:rPr lang="it-IT" b="1" dirty="0" err="1">
                <a:solidFill>
                  <a:srgbClr val="FF0000"/>
                </a:solidFill>
              </a:rPr>
              <a:t>unsigned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int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delay_time</a:t>
            </a:r>
            <a:r>
              <a:rPr lang="it-IT" b="1" dirty="0" smtClean="0">
                <a:solidFill>
                  <a:srgbClr val="FF0000"/>
                </a:solidFill>
              </a:rPr>
              <a:t>);</a:t>
            </a:r>
            <a:endParaRPr lang="it-IT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reversDir</a:t>
            </a:r>
            <a:r>
              <a:rPr lang="it-IT" dirty="0"/>
              <a:t>();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soft_stop</a:t>
            </a:r>
            <a:r>
              <a:rPr lang="it-IT" dirty="0"/>
              <a:t>();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FF0000"/>
                </a:solidFill>
              </a:rPr>
              <a:t>(e) </a:t>
            </a:r>
            <a:r>
              <a:rPr lang="it-IT" b="1" dirty="0" err="1">
                <a:solidFill>
                  <a:srgbClr val="FF0000"/>
                </a:solidFill>
              </a:rPr>
              <a:t>hard_stop</a:t>
            </a:r>
            <a:r>
              <a:rPr lang="it-IT" b="1" dirty="0">
                <a:solidFill>
                  <a:srgbClr val="FF0000"/>
                </a:solidFill>
              </a:rPr>
              <a:t>(</a:t>
            </a:r>
            <a:r>
              <a:rPr lang="it-IT" b="1" dirty="0" err="1">
                <a:solidFill>
                  <a:srgbClr val="FF0000"/>
                </a:solidFill>
              </a:rPr>
              <a:t>unsigned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int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delay_time</a:t>
            </a:r>
            <a:r>
              <a:rPr lang="it-IT" b="1" dirty="0" smtClean="0">
                <a:solidFill>
                  <a:srgbClr val="FF0000"/>
                </a:solidFill>
              </a:rPr>
              <a:t>);</a:t>
            </a:r>
            <a:endParaRPr lang="it-IT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FF0000"/>
                </a:solidFill>
              </a:rPr>
              <a:t>(d) </a:t>
            </a:r>
            <a:r>
              <a:rPr lang="it-IT" b="1" dirty="0" err="1" smtClean="0">
                <a:solidFill>
                  <a:srgbClr val="FF0000"/>
                </a:solidFill>
              </a:rPr>
              <a:t>soft_stop</a:t>
            </a:r>
            <a:r>
              <a:rPr lang="it-IT" b="1" dirty="0" smtClean="0">
                <a:solidFill>
                  <a:srgbClr val="FF0000"/>
                </a:solidFill>
              </a:rPr>
              <a:t>(</a:t>
            </a:r>
            <a:r>
              <a:rPr lang="it-IT" b="1" dirty="0" err="1" smtClean="0">
                <a:solidFill>
                  <a:srgbClr val="FF0000"/>
                </a:solidFill>
              </a:rPr>
              <a:t>unsigned</a:t>
            </a:r>
            <a:r>
              <a:rPr lang="it-IT" b="1" dirty="0" smtClean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int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delay_time</a:t>
            </a:r>
            <a:r>
              <a:rPr lang="it-IT" b="1" dirty="0" smtClean="0">
                <a:solidFill>
                  <a:srgbClr val="FF0000"/>
                </a:solidFill>
              </a:rPr>
              <a:t>);</a:t>
            </a:r>
            <a:endParaRPr lang="it-IT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FF0000"/>
                </a:solidFill>
              </a:rPr>
              <a:t>(a) </a:t>
            </a:r>
            <a:r>
              <a:rPr lang="it-IT" b="1" dirty="0" err="1" smtClean="0">
                <a:solidFill>
                  <a:srgbClr val="FF0000"/>
                </a:solidFill>
              </a:rPr>
              <a:t>freeRun</a:t>
            </a:r>
            <a:r>
              <a:rPr lang="it-IT" b="1" dirty="0" smtClean="0">
                <a:solidFill>
                  <a:srgbClr val="FF0000"/>
                </a:solidFill>
              </a:rPr>
              <a:t>(); 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3469618" y="2591970"/>
            <a:ext cx="6289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È stata pensata al fine di evitare che in caso di disconnessioni dal controllo i motori restino sempre in tensione. Di default il timer è a 2 secondi.</a:t>
            </a:r>
          </a:p>
          <a:p>
            <a:endParaRPr lang="it-IT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99" y="2591970"/>
            <a:ext cx="3150319" cy="426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17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faccettatura">
  <a:themeElements>
    <a:clrScheme name="Sfaccettatur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358</TotalTime>
  <Words>1342</Words>
  <Application>Microsoft Office PowerPoint</Application>
  <PresentationFormat>Widescreen</PresentationFormat>
  <Paragraphs>183</Paragraphs>
  <Slides>33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33</vt:i4>
      </vt:variant>
    </vt:vector>
  </HeadingPairs>
  <TitlesOfParts>
    <vt:vector size="40" baseType="lpstr">
      <vt:lpstr>Arial</vt:lpstr>
      <vt:lpstr>Arial Rounded MT Bold</vt:lpstr>
      <vt:lpstr>Cambria Math</vt:lpstr>
      <vt:lpstr>Trebuchet MS</vt:lpstr>
      <vt:lpstr>Wingdings</vt:lpstr>
      <vt:lpstr>Wingdings 3</vt:lpstr>
      <vt:lpstr>Sfaccettatura</vt:lpstr>
      <vt:lpstr>Controlli Automatici A.A. 2018-2019 Robot Antropomorfo </vt:lpstr>
      <vt:lpstr>Cosa abbiamo fatto:</vt:lpstr>
      <vt:lpstr>Presentazione standard di PowerPoint</vt:lpstr>
      <vt:lpstr>Hardware &amp; Firmware</vt:lpstr>
      <vt:lpstr>Alimentatore</vt:lpstr>
      <vt:lpstr>Connettore D-Sub50</vt:lpstr>
      <vt:lpstr>Motor Driver</vt:lpstr>
      <vt:lpstr>Motor Drive Circuit</vt:lpstr>
      <vt:lpstr>Logica di comando del Software</vt:lpstr>
      <vt:lpstr>Logica di comando del Software</vt:lpstr>
      <vt:lpstr>Sensore di Corrente: ACS712</vt:lpstr>
      <vt:lpstr>Schema a blocchi:</vt:lpstr>
      <vt:lpstr>Comportamento da Datasheet</vt:lpstr>
      <vt:lpstr>ADC dell’ATMEGA 2560</vt:lpstr>
      <vt:lpstr>Setup Per leggere la corrente</vt:lpstr>
      <vt:lpstr>Lettura Differenziale</vt:lpstr>
      <vt:lpstr>Encoder &amp; MicroSwitch</vt:lpstr>
      <vt:lpstr>Encoder &amp; MicroSwitch</vt:lpstr>
      <vt:lpstr>Encoder &amp; MicroSwitch</vt:lpstr>
      <vt:lpstr>Encoder &amp; MicroSwitch</vt:lpstr>
      <vt:lpstr>Encoder &amp; MicroSwitch</vt:lpstr>
      <vt:lpstr>Encoder &amp; MicroSwitch</vt:lpstr>
      <vt:lpstr>Comunicazione Arduino e Raspberry</vt:lpstr>
      <vt:lpstr>Software Arduino e Raspberry Pi</vt:lpstr>
      <vt:lpstr>Software Arduino e Raspberry</vt:lpstr>
      <vt:lpstr>SPI</vt:lpstr>
      <vt:lpstr>Ma come funziona una comunicazione SPI?</vt:lpstr>
      <vt:lpstr>Ma come funziona una comunicazione SPI?</vt:lpstr>
      <vt:lpstr>Cosa è stato fatto sulla Raspberry Pi?</vt:lpstr>
      <vt:lpstr>Settings personali delle Board</vt:lpstr>
      <vt:lpstr>pid</vt:lpstr>
      <vt:lpstr>francesco</vt:lpstr>
      <vt:lpstr>grafica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Controlli Automatici Robot Antropomorfo </dc:title>
  <dc:creator>nicolo del papa</dc:creator>
  <cp:lastModifiedBy>Emanuele Alfano</cp:lastModifiedBy>
  <cp:revision>58</cp:revision>
  <dcterms:created xsi:type="dcterms:W3CDTF">2019-04-17T14:08:39Z</dcterms:created>
  <dcterms:modified xsi:type="dcterms:W3CDTF">2019-04-29T16:20:34Z</dcterms:modified>
</cp:coreProperties>
</file>